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notesMasterIdLst>
    <p:notesMasterId r:id="rId29"/>
  </p:notesMasterIdLst>
  <p:sldIdLst>
    <p:sldId id="256" r:id="rId2"/>
    <p:sldId id="258" r:id="rId3"/>
    <p:sldId id="259" r:id="rId4"/>
    <p:sldId id="264" r:id="rId5"/>
    <p:sldId id="265" r:id="rId6"/>
    <p:sldId id="261" r:id="rId7"/>
    <p:sldId id="266" r:id="rId8"/>
    <p:sldId id="268" r:id="rId9"/>
    <p:sldId id="269" r:id="rId10"/>
    <p:sldId id="270" r:id="rId11"/>
    <p:sldId id="271" r:id="rId12"/>
    <p:sldId id="272" r:id="rId13"/>
    <p:sldId id="277" r:id="rId14"/>
    <p:sldId id="273" r:id="rId15"/>
    <p:sldId id="274" r:id="rId16"/>
    <p:sldId id="278" r:id="rId17"/>
    <p:sldId id="275" r:id="rId18"/>
    <p:sldId id="276" r:id="rId19"/>
    <p:sldId id="279" r:id="rId20"/>
    <p:sldId id="280" r:id="rId21"/>
    <p:sldId id="281" r:id="rId22"/>
    <p:sldId id="282" r:id="rId23"/>
    <p:sldId id="283" r:id="rId24"/>
    <p:sldId id="284" r:id="rId25"/>
    <p:sldId id="285" r:id="rId26"/>
    <p:sldId id="286" r:id="rId27"/>
    <p:sldId id="28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77"/>
    <p:restoredTop sz="90523"/>
  </p:normalViewPr>
  <p:slideViewPr>
    <p:cSldViewPr snapToGrid="0">
      <p:cViewPr varScale="1">
        <p:scale>
          <a:sx n="146" d="100"/>
          <a:sy n="146" d="100"/>
        </p:scale>
        <p:origin x="688" y="168"/>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E24AE1-BD79-BC43-B761-7050EB3959F0}" type="datetimeFigureOut">
              <a:rPr lang="en-SA" smtClean="0"/>
              <a:t>07/12/2022 R</a:t>
            </a:fld>
            <a:endParaRPr lang="en-S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D2120-A2DA-EB4F-8FB6-A88D78942A2C}" type="slidenum">
              <a:rPr lang="en-SA" smtClean="0"/>
              <a:t>‹#›</a:t>
            </a:fld>
            <a:endParaRPr lang="en-SA"/>
          </a:p>
        </p:txBody>
      </p:sp>
    </p:spTree>
    <p:extLst>
      <p:ext uri="{BB962C8B-B14F-4D97-AF65-F5344CB8AC3E}">
        <p14:creationId xmlns:p14="http://schemas.microsoft.com/office/powerpoint/2010/main" val="1752738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A" dirty="0"/>
              <a:t>2021: 149</a:t>
            </a:r>
          </a:p>
        </p:txBody>
      </p:sp>
      <p:sp>
        <p:nvSpPr>
          <p:cNvPr id="4" name="Slide Number Placeholder 3"/>
          <p:cNvSpPr>
            <a:spLocks noGrp="1"/>
          </p:cNvSpPr>
          <p:nvPr>
            <p:ph type="sldNum" sz="quarter" idx="5"/>
          </p:nvPr>
        </p:nvSpPr>
        <p:spPr/>
        <p:txBody>
          <a:bodyPr/>
          <a:lstStyle/>
          <a:p>
            <a:fld id="{3CFD2120-A2DA-EB4F-8FB6-A88D78942A2C}" type="slidenum">
              <a:rPr lang="en-SA" smtClean="0"/>
              <a:t>4</a:t>
            </a:fld>
            <a:endParaRPr lang="en-SA"/>
          </a:p>
        </p:txBody>
      </p:sp>
    </p:spTree>
    <p:extLst>
      <p:ext uri="{BB962C8B-B14F-4D97-AF65-F5344CB8AC3E}">
        <p14:creationId xmlns:p14="http://schemas.microsoft.com/office/powerpoint/2010/main" val="1848878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A" sz="1800" dirty="0">
                <a:effectLst/>
                <a:latin typeface="Times New Roman" panose="02020603050405020304" pitchFamily="18" charset="0"/>
                <a:ea typeface="Times New Roman" panose="02020603050405020304" pitchFamily="18" charset="0"/>
              </a:rPr>
              <a:t>We can see GDP need to be transformed by logged (to Economy variable).</a:t>
            </a:r>
            <a:endParaRPr lang="en-SA" dirty="0"/>
          </a:p>
        </p:txBody>
      </p:sp>
      <p:sp>
        <p:nvSpPr>
          <p:cNvPr id="4" name="Slide Number Placeholder 3"/>
          <p:cNvSpPr>
            <a:spLocks noGrp="1"/>
          </p:cNvSpPr>
          <p:nvPr>
            <p:ph type="sldNum" sz="quarter" idx="5"/>
          </p:nvPr>
        </p:nvSpPr>
        <p:spPr/>
        <p:txBody>
          <a:bodyPr/>
          <a:lstStyle/>
          <a:p>
            <a:fld id="{3CFD2120-A2DA-EB4F-8FB6-A88D78942A2C}" type="slidenum">
              <a:rPr lang="en-SA" smtClean="0"/>
              <a:t>14</a:t>
            </a:fld>
            <a:endParaRPr lang="en-SA"/>
          </a:p>
        </p:txBody>
      </p:sp>
    </p:spTree>
    <p:extLst>
      <p:ext uri="{BB962C8B-B14F-4D97-AF65-F5344CB8AC3E}">
        <p14:creationId xmlns:p14="http://schemas.microsoft.com/office/powerpoint/2010/main" val="859551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dirty="0"/>
          </a:p>
        </p:txBody>
      </p:sp>
      <p:sp>
        <p:nvSpPr>
          <p:cNvPr id="4" name="Slide Number Placeholder 3"/>
          <p:cNvSpPr>
            <a:spLocks noGrp="1"/>
          </p:cNvSpPr>
          <p:nvPr>
            <p:ph type="sldNum" sz="quarter" idx="5"/>
          </p:nvPr>
        </p:nvSpPr>
        <p:spPr/>
        <p:txBody>
          <a:bodyPr/>
          <a:lstStyle/>
          <a:p>
            <a:fld id="{3CFD2120-A2DA-EB4F-8FB6-A88D78942A2C}" type="slidenum">
              <a:rPr lang="en-SA" smtClean="0"/>
              <a:t>15</a:t>
            </a:fld>
            <a:endParaRPr lang="en-SA"/>
          </a:p>
        </p:txBody>
      </p:sp>
    </p:spTree>
    <p:extLst>
      <p:ext uri="{BB962C8B-B14F-4D97-AF65-F5344CB8AC3E}">
        <p14:creationId xmlns:p14="http://schemas.microsoft.com/office/powerpoint/2010/main" val="540945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A"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CFD2120-A2DA-EB4F-8FB6-A88D78942A2C}" type="slidenum">
              <a:rPr lang="en-SA" smtClean="0"/>
              <a:t>17</a:t>
            </a:fld>
            <a:endParaRPr lang="en-SA"/>
          </a:p>
        </p:txBody>
      </p:sp>
    </p:spTree>
    <p:extLst>
      <p:ext uri="{BB962C8B-B14F-4D97-AF65-F5344CB8AC3E}">
        <p14:creationId xmlns:p14="http://schemas.microsoft.com/office/powerpoint/2010/main" val="282086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A"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Anova fail to reject modelf different than model0, but modelf have fewer variables and all of them are significant, and higher adj.R</a:t>
            </a:r>
            <a:r>
              <a:rPr lang="en-SA" sz="18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SA"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SA"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CFD2120-A2DA-EB4F-8FB6-A88D78942A2C}" type="slidenum">
              <a:rPr lang="en-SA" smtClean="0"/>
              <a:t>18</a:t>
            </a:fld>
            <a:endParaRPr lang="en-SA"/>
          </a:p>
        </p:txBody>
      </p:sp>
    </p:spTree>
    <p:extLst>
      <p:ext uri="{BB962C8B-B14F-4D97-AF65-F5344CB8AC3E}">
        <p14:creationId xmlns:p14="http://schemas.microsoft.com/office/powerpoint/2010/main" val="3555147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A"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Residual plots gives acceptable graphs.</a:t>
            </a:r>
            <a:endParaRPr lang="en-SA"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CFD2120-A2DA-EB4F-8FB6-A88D78942A2C}" type="slidenum">
              <a:rPr lang="en-SA" smtClean="0"/>
              <a:t>20</a:t>
            </a:fld>
            <a:endParaRPr lang="en-SA"/>
          </a:p>
        </p:txBody>
      </p:sp>
    </p:spTree>
    <p:extLst>
      <p:ext uri="{BB962C8B-B14F-4D97-AF65-F5344CB8AC3E}">
        <p14:creationId xmlns:p14="http://schemas.microsoft.com/office/powerpoint/2010/main" val="3224668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where the dependent variable became binary variable.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SA" sz="1800" dirty="0">
                    <a:effectLst/>
                    <a:latin typeface="Times New Roman" panose="02020603050405020304" pitchFamily="18" charset="0"/>
                    <a:ea typeface="Times New Roman" panose="02020603050405020304" pitchFamily="18" charset="0"/>
                    <a:cs typeface="Times New Roman" panose="02020603050405020304" pitchFamily="18" charset="0"/>
                  </a:rPr>
                  <a:t>Also, in logistic regression the expected value of the dependent variable given </a:t>
                </a:r>
                <a14:m>
                  <m:oMath xmlns:m="http://schemas.openxmlformats.org/officeDocument/2006/math">
                    <m:r>
                      <a:rPr lang="en-SA" sz="1800" b="1" i="1">
                        <a:effectLst/>
                        <a:latin typeface="Cambria Math" panose="02040503050406030204" pitchFamily="18" charset="0"/>
                        <a:ea typeface="Times New Roman" panose="02020603050405020304" pitchFamily="18" charset="0"/>
                        <a:cs typeface="Times New Roman" panose="02020603050405020304" pitchFamily="18" charset="0"/>
                      </a:rPr>
                      <m:t>𝒙</m:t>
                    </m:r>
                  </m:oMath>
                </a14:m>
                <a:r>
                  <a:rPr lang="en-SA" sz="1800" dirty="0">
                    <a:effectLst/>
                    <a:latin typeface="Times New Roman" panose="02020603050405020304" pitchFamily="18" charset="0"/>
                    <a:ea typeface="Times New Roman" panose="02020603050405020304" pitchFamily="18" charset="0"/>
                    <a:cs typeface="Times New Roman" panose="02020603050405020304" pitchFamily="18" charset="0"/>
                  </a:rPr>
                  <a:t> is between 0 and 1</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SA" sz="1800" dirty="0">
                  <a:effectLst/>
                  <a:latin typeface="Times New Roman" panose="02020603050405020304" pitchFamily="18" charset="0"/>
                  <a:ea typeface="Times New Roman" panose="02020603050405020304" pitchFamily="18" charset="0"/>
                </a:endParaRPr>
              </a:p>
            </p:txBody>
          </p:sp>
        </mc:Choice>
        <mc:Fallback xmlns="">
          <p:sp>
            <p:nvSpPr>
              <p:cNvPr id="3" name="Notes Placeholder 2"/>
              <p:cNvSpPr>
                <a:spLocks noGrp="1"/>
              </p:cNvSpPr>
              <p:nvPr>
                <p:ph type="body" idx="1"/>
              </p:nvPr>
            </p:nvSpPr>
            <p:spPr/>
            <p:txBody>
              <a:bodyPr/>
              <a:lstStyle/>
              <a:p>
                <a:r>
                  <a:rPr lang="en-US" dirty="0"/>
                  <a:t>where the dependent variable became binary variable.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SA" sz="1800" dirty="0">
                    <a:effectLst/>
                    <a:latin typeface="Times New Roman" panose="02020603050405020304" pitchFamily="18" charset="0"/>
                    <a:ea typeface="Times New Roman" panose="02020603050405020304" pitchFamily="18" charset="0"/>
                    <a:cs typeface="Times New Roman" panose="02020603050405020304" pitchFamily="18" charset="0"/>
                  </a:rPr>
                  <a:t>Also, in logistic regression the expected value of the dependent variable given </a:t>
                </a:r>
                <a:r>
                  <a:rPr lang="en-SA" sz="1800" b="1" i="0">
                    <a:effectLst/>
                    <a:latin typeface="Cambria Math" panose="02040503050406030204" pitchFamily="18" charset="0"/>
                    <a:ea typeface="Times New Roman" panose="02020603050405020304" pitchFamily="18" charset="0"/>
                    <a:cs typeface="Times New Roman" panose="02020603050405020304" pitchFamily="18" charset="0"/>
                  </a:rPr>
                  <a:t>𝒙</a:t>
                </a:r>
                <a:r>
                  <a:rPr lang="en-SA" sz="1800" dirty="0">
                    <a:effectLst/>
                    <a:latin typeface="Times New Roman" panose="02020603050405020304" pitchFamily="18" charset="0"/>
                    <a:ea typeface="Times New Roman" panose="02020603050405020304" pitchFamily="18" charset="0"/>
                    <a:cs typeface="Times New Roman" panose="02020603050405020304" pitchFamily="18" charset="0"/>
                  </a:rPr>
                  <a:t> is between 0 and 1</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SA" sz="1800" dirty="0">
                    <a:effectLst/>
                    <a:latin typeface="Times New Roman" panose="02020603050405020304" pitchFamily="18" charset="0"/>
                    <a:ea typeface="Times New Roman" panose="02020603050405020304" pitchFamily="18" charset="0"/>
                    <a:cs typeface="Times New Roman" panose="02020603050405020304" pitchFamily="18" charset="0"/>
                  </a:rPr>
                  <a:t>Note, in the simple linear regression one unit change in </a:t>
                </a:r>
                <a:r>
                  <a:rPr lang="en-SA" sz="1800" b="1" i="0">
                    <a:effectLst/>
                    <a:latin typeface="Cambria Math" panose="02040503050406030204" pitchFamily="18" charset="0"/>
                    <a:ea typeface="Times New Roman" panose="02020603050405020304" pitchFamily="18" charset="0"/>
                    <a:cs typeface="Times New Roman" panose="02020603050405020304" pitchFamily="18" charset="0"/>
                  </a:rPr>
                  <a:t>𝒙</a:t>
                </a:r>
                <a:r>
                  <a:rPr lang="en-SA" sz="1800" dirty="0">
                    <a:effectLst/>
                    <a:latin typeface="Times New Roman" panose="02020603050405020304" pitchFamily="18" charset="0"/>
                    <a:ea typeface="Times New Roman" panose="02020603050405020304" pitchFamily="18" charset="0"/>
                    <a:cs typeface="Times New Roman" panose="02020603050405020304" pitchFamily="18" charset="0"/>
                  </a:rPr>
                  <a:t> gives a change in </a:t>
                </a:r>
                <a:r>
                  <a:rPr lang="en-SA" sz="1800" i="0">
                    <a:effectLst/>
                    <a:latin typeface="Cambria Math" panose="02040503050406030204" pitchFamily="18" charset="0"/>
                    <a:ea typeface="Times New Roman" panose="02020603050405020304" pitchFamily="18" charset="0"/>
                    <a:cs typeface="Times New Roman" panose="02020603050405020304" pitchFamily="18" charset="0"/>
                  </a:rPr>
                  <a:t>𝑦</a:t>
                </a:r>
                <a:r>
                  <a:rPr lang="en-SA" sz="1800" dirty="0">
                    <a:effectLst/>
                    <a:latin typeface="Times New Roman" panose="02020603050405020304" pitchFamily="18" charset="0"/>
                    <a:ea typeface="Times New Roman" panose="02020603050405020304" pitchFamily="18" charset="0"/>
                    <a:cs typeface="Times New Roman" panose="02020603050405020304" pitchFamily="18" charset="0"/>
                  </a:rPr>
                  <a:t> by </a:t>
                </a:r>
                <a:r>
                  <a:rPr lang="en-SA" sz="1800" b="1" i="0">
                    <a:effectLst/>
                    <a:latin typeface="Cambria Math" panose="02040503050406030204" pitchFamily="18" charset="0"/>
                    <a:ea typeface="Times New Roman" panose="02020603050405020304" pitchFamily="18" charset="0"/>
                    <a:cs typeface="Times New Roman" panose="02020603050405020304" pitchFamily="18" charset="0"/>
                  </a:rPr>
                  <a:t>𝜷_𝟏</a:t>
                </a:r>
                <a:r>
                  <a:rPr lang="en-SA" sz="1800" dirty="0">
                    <a:effectLst/>
                    <a:latin typeface="Times New Roman" panose="02020603050405020304" pitchFamily="18" charset="0"/>
                    <a:ea typeface="Times New Roman" panose="02020603050405020304" pitchFamily="18" charset="0"/>
                    <a:cs typeface="Times New Roman" panose="02020603050405020304" pitchFamily="18" charset="0"/>
                  </a:rPr>
                  <a:t> units. On the other hand, in the logistic regression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SA" sz="1800" dirty="0">
                  <a:effectLst/>
                  <a:latin typeface="Times New Roman" panose="02020603050405020304" pitchFamily="18" charset="0"/>
                  <a:ea typeface="Times New Roman" panose="02020603050405020304" pitchFamily="18" charset="0"/>
                </a:endParaRPr>
              </a:p>
            </p:txBody>
          </p:sp>
        </mc:Fallback>
      </mc:AlternateContent>
      <p:sp>
        <p:nvSpPr>
          <p:cNvPr id="4" name="Slide Number Placeholder 3"/>
          <p:cNvSpPr>
            <a:spLocks noGrp="1"/>
          </p:cNvSpPr>
          <p:nvPr>
            <p:ph type="sldNum" sz="quarter" idx="5"/>
          </p:nvPr>
        </p:nvSpPr>
        <p:spPr/>
        <p:txBody>
          <a:bodyPr/>
          <a:lstStyle/>
          <a:p>
            <a:fld id="{3CFD2120-A2DA-EB4F-8FB6-A88D78942A2C}" type="slidenum">
              <a:rPr lang="en-SA" smtClean="0"/>
              <a:t>21</a:t>
            </a:fld>
            <a:endParaRPr lang="en-SA"/>
          </a:p>
        </p:txBody>
      </p:sp>
    </p:spTree>
    <p:extLst>
      <p:ext uri="{BB962C8B-B14F-4D97-AF65-F5344CB8AC3E}">
        <p14:creationId xmlns:p14="http://schemas.microsoft.com/office/powerpoint/2010/main" val="488513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A" dirty="0"/>
          </a:p>
        </p:txBody>
      </p:sp>
      <p:sp>
        <p:nvSpPr>
          <p:cNvPr id="4" name="Slide Number Placeholder 3"/>
          <p:cNvSpPr>
            <a:spLocks noGrp="1"/>
          </p:cNvSpPr>
          <p:nvPr>
            <p:ph type="sldNum" sz="quarter" idx="5"/>
          </p:nvPr>
        </p:nvSpPr>
        <p:spPr/>
        <p:txBody>
          <a:bodyPr/>
          <a:lstStyle/>
          <a:p>
            <a:fld id="{3CFD2120-A2DA-EB4F-8FB6-A88D78942A2C}" type="slidenum">
              <a:rPr lang="en-SA" smtClean="0"/>
              <a:t>22</a:t>
            </a:fld>
            <a:endParaRPr lang="en-SA"/>
          </a:p>
        </p:txBody>
      </p:sp>
    </p:spTree>
    <p:extLst>
      <p:ext uri="{BB962C8B-B14F-4D97-AF65-F5344CB8AC3E}">
        <p14:creationId xmlns:p14="http://schemas.microsoft.com/office/powerpoint/2010/main" val="1179357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A" sz="1800" dirty="0">
                <a:effectLst/>
                <a:latin typeface="Times New Roman" panose="02020603050405020304" pitchFamily="18" charset="0"/>
                <a:ea typeface="Times New Roman" panose="02020603050405020304" pitchFamily="18" charset="0"/>
                <a:cs typeface="Times New Roman" panose="02020603050405020304" pitchFamily="18" charset="0"/>
              </a:rPr>
              <a:t>Confusion matrix is a tabular representation of observed vs predicted data, and used to quantify the accuracy of the model.</a:t>
            </a:r>
            <a:endParaRPr lang="en-SA" sz="1800" dirty="0">
              <a:effectLst/>
              <a:latin typeface="Times New Roman" panose="02020603050405020304" pitchFamily="18" charset="0"/>
              <a:ea typeface="Times New Roman" panose="02020603050405020304" pitchFamily="18" charset="0"/>
            </a:endParaRPr>
          </a:p>
          <a:p>
            <a:endParaRPr lang="en-SA" dirty="0"/>
          </a:p>
        </p:txBody>
      </p:sp>
      <p:sp>
        <p:nvSpPr>
          <p:cNvPr id="4" name="Slide Number Placeholder 3"/>
          <p:cNvSpPr>
            <a:spLocks noGrp="1"/>
          </p:cNvSpPr>
          <p:nvPr>
            <p:ph type="sldNum" sz="quarter" idx="5"/>
          </p:nvPr>
        </p:nvSpPr>
        <p:spPr/>
        <p:txBody>
          <a:bodyPr/>
          <a:lstStyle/>
          <a:p>
            <a:fld id="{3CFD2120-A2DA-EB4F-8FB6-A88D78942A2C}" type="slidenum">
              <a:rPr lang="en-SA" smtClean="0"/>
              <a:t>23</a:t>
            </a:fld>
            <a:endParaRPr lang="en-SA"/>
          </a:p>
        </p:txBody>
      </p:sp>
    </p:spTree>
    <p:extLst>
      <p:ext uri="{BB962C8B-B14F-4D97-AF65-F5344CB8AC3E}">
        <p14:creationId xmlns:p14="http://schemas.microsoft.com/office/powerpoint/2010/main" val="2380501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Lmodel4 variables are all significant, and it have better results of AIC compared with Lmodel0.</a:t>
            </a:r>
          </a:p>
        </p:txBody>
      </p:sp>
      <p:sp>
        <p:nvSpPr>
          <p:cNvPr id="4" name="Slide Number Placeholder 3"/>
          <p:cNvSpPr>
            <a:spLocks noGrp="1"/>
          </p:cNvSpPr>
          <p:nvPr>
            <p:ph type="sldNum" sz="quarter" idx="5"/>
          </p:nvPr>
        </p:nvSpPr>
        <p:spPr/>
        <p:txBody>
          <a:bodyPr/>
          <a:lstStyle/>
          <a:p>
            <a:fld id="{3CFD2120-A2DA-EB4F-8FB6-A88D78942A2C}" type="slidenum">
              <a:rPr lang="en-SA" smtClean="0"/>
              <a:t>24</a:t>
            </a:fld>
            <a:endParaRPr lang="en-SA"/>
          </a:p>
        </p:txBody>
      </p:sp>
    </p:spTree>
    <p:extLst>
      <p:ext uri="{BB962C8B-B14F-4D97-AF65-F5344CB8AC3E}">
        <p14:creationId xmlns:p14="http://schemas.microsoft.com/office/powerpoint/2010/main" val="875249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report went through analyzing the World Happiness Report dataset to understand it and to come out with a model that can predict the happiness score with high level of accuracy.</a:t>
            </a:r>
          </a:p>
        </p:txBody>
      </p:sp>
      <p:sp>
        <p:nvSpPr>
          <p:cNvPr id="4" name="Slide Number Placeholder 3"/>
          <p:cNvSpPr>
            <a:spLocks noGrp="1"/>
          </p:cNvSpPr>
          <p:nvPr>
            <p:ph type="sldNum" sz="quarter" idx="5"/>
          </p:nvPr>
        </p:nvSpPr>
        <p:spPr/>
        <p:txBody>
          <a:bodyPr/>
          <a:lstStyle/>
          <a:p>
            <a:fld id="{3CFD2120-A2DA-EB4F-8FB6-A88D78942A2C}" type="slidenum">
              <a:rPr lang="en-SA" smtClean="0"/>
              <a:t>26</a:t>
            </a:fld>
            <a:endParaRPr lang="en-SA"/>
          </a:p>
        </p:txBody>
      </p:sp>
    </p:spTree>
    <p:extLst>
      <p:ext uri="{BB962C8B-B14F-4D97-AF65-F5344CB8AC3E}">
        <p14:creationId xmlns:p14="http://schemas.microsoft.com/office/powerpoint/2010/main" val="1026473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Life Expectancy: based on study that use historical data along with the previous survey.</a:t>
            </a:r>
          </a:p>
        </p:txBody>
      </p:sp>
      <p:sp>
        <p:nvSpPr>
          <p:cNvPr id="4" name="Slide Number Placeholder 3"/>
          <p:cNvSpPr>
            <a:spLocks noGrp="1"/>
          </p:cNvSpPr>
          <p:nvPr>
            <p:ph type="sldNum" sz="quarter" idx="5"/>
          </p:nvPr>
        </p:nvSpPr>
        <p:spPr/>
        <p:txBody>
          <a:bodyPr/>
          <a:lstStyle/>
          <a:p>
            <a:fld id="{3CFD2120-A2DA-EB4F-8FB6-A88D78942A2C}" type="slidenum">
              <a:rPr lang="en-SA" smtClean="0"/>
              <a:t>5</a:t>
            </a:fld>
            <a:endParaRPr lang="en-SA"/>
          </a:p>
        </p:txBody>
      </p:sp>
    </p:spTree>
    <p:extLst>
      <p:ext uri="{BB962C8B-B14F-4D97-AF65-F5344CB8AC3E}">
        <p14:creationId xmlns:p14="http://schemas.microsoft.com/office/powerpoint/2010/main" val="227971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A" sz="1200" dirty="0"/>
          </a:p>
        </p:txBody>
      </p:sp>
      <p:sp>
        <p:nvSpPr>
          <p:cNvPr id="4" name="Slide Number Placeholder 3"/>
          <p:cNvSpPr>
            <a:spLocks noGrp="1"/>
          </p:cNvSpPr>
          <p:nvPr>
            <p:ph type="sldNum" sz="quarter" idx="5"/>
          </p:nvPr>
        </p:nvSpPr>
        <p:spPr/>
        <p:txBody>
          <a:bodyPr/>
          <a:lstStyle/>
          <a:p>
            <a:fld id="{3CFD2120-A2DA-EB4F-8FB6-A88D78942A2C}" type="slidenum">
              <a:rPr lang="en-SA" smtClean="0"/>
              <a:t>7</a:t>
            </a:fld>
            <a:endParaRPr lang="en-SA"/>
          </a:p>
        </p:txBody>
      </p:sp>
    </p:spTree>
    <p:extLst>
      <p:ext uri="{BB962C8B-B14F-4D97-AF65-F5344CB8AC3E}">
        <p14:creationId xmlns:p14="http://schemas.microsoft.com/office/powerpoint/2010/main" val="2118543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A" sz="1200" dirty="0"/>
          </a:p>
        </p:txBody>
      </p:sp>
      <p:sp>
        <p:nvSpPr>
          <p:cNvPr id="4" name="Slide Number Placeholder 3"/>
          <p:cNvSpPr>
            <a:spLocks noGrp="1"/>
          </p:cNvSpPr>
          <p:nvPr>
            <p:ph type="sldNum" sz="quarter" idx="5"/>
          </p:nvPr>
        </p:nvSpPr>
        <p:spPr/>
        <p:txBody>
          <a:bodyPr/>
          <a:lstStyle/>
          <a:p>
            <a:fld id="{3CFD2120-A2DA-EB4F-8FB6-A88D78942A2C}" type="slidenum">
              <a:rPr lang="en-SA" smtClean="0"/>
              <a:t>8</a:t>
            </a:fld>
            <a:endParaRPr lang="en-SA"/>
          </a:p>
        </p:txBody>
      </p:sp>
    </p:spTree>
    <p:extLst>
      <p:ext uri="{BB962C8B-B14F-4D97-AF65-F5344CB8AC3E}">
        <p14:creationId xmlns:p14="http://schemas.microsoft.com/office/powerpoint/2010/main" val="2748386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A"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CFD2120-A2DA-EB4F-8FB6-A88D78942A2C}" type="slidenum">
              <a:rPr lang="en-SA" smtClean="0"/>
              <a:t>9</a:t>
            </a:fld>
            <a:endParaRPr lang="en-SA"/>
          </a:p>
        </p:txBody>
      </p:sp>
    </p:spTree>
    <p:extLst>
      <p:ext uri="{BB962C8B-B14F-4D97-AF65-F5344CB8AC3E}">
        <p14:creationId xmlns:p14="http://schemas.microsoft.com/office/powerpoint/2010/main" val="1142879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A"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There is no sign that COVID-19 left an effect on world's happiness.</a:t>
            </a:r>
            <a:endParaRPr lang="en-SA"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CFD2120-A2DA-EB4F-8FB6-A88D78942A2C}" type="slidenum">
              <a:rPr lang="en-SA" smtClean="0"/>
              <a:t>10</a:t>
            </a:fld>
            <a:endParaRPr lang="en-SA"/>
          </a:p>
        </p:txBody>
      </p:sp>
    </p:spTree>
    <p:extLst>
      <p:ext uri="{BB962C8B-B14F-4D97-AF65-F5344CB8AC3E}">
        <p14:creationId xmlns:p14="http://schemas.microsoft.com/office/powerpoint/2010/main" val="1214530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200000"/>
              </a:lnSpc>
            </a:pPr>
            <a:r>
              <a:rPr lang="en-SA"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Regions will be added to the model to test if their effect is significant.</a:t>
            </a:r>
            <a:endParaRPr lang="en-SA" sz="1800" dirty="0">
              <a:effectLst/>
              <a:latin typeface="Times New Roman" panose="02020603050405020304" pitchFamily="18" charset="0"/>
              <a:ea typeface="Times New Roman" panose="02020603050405020304" pitchFamily="18" charset="0"/>
            </a:endParaRPr>
          </a:p>
          <a:p>
            <a:endParaRPr lang="en-SA" dirty="0"/>
          </a:p>
        </p:txBody>
      </p:sp>
      <p:sp>
        <p:nvSpPr>
          <p:cNvPr id="4" name="Slide Number Placeholder 3"/>
          <p:cNvSpPr>
            <a:spLocks noGrp="1"/>
          </p:cNvSpPr>
          <p:nvPr>
            <p:ph type="sldNum" sz="quarter" idx="5"/>
          </p:nvPr>
        </p:nvSpPr>
        <p:spPr/>
        <p:txBody>
          <a:bodyPr/>
          <a:lstStyle/>
          <a:p>
            <a:fld id="{3CFD2120-A2DA-EB4F-8FB6-A88D78942A2C}" type="slidenum">
              <a:rPr lang="en-SA" smtClean="0"/>
              <a:t>11</a:t>
            </a:fld>
            <a:endParaRPr lang="en-SA"/>
          </a:p>
        </p:txBody>
      </p:sp>
    </p:spTree>
    <p:extLst>
      <p:ext uri="{BB962C8B-B14F-4D97-AF65-F5344CB8AC3E}">
        <p14:creationId xmlns:p14="http://schemas.microsoft.com/office/powerpoint/2010/main" val="839002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higher VIF value for variable means higher correlation between it and the rest variables.</a:t>
            </a:r>
          </a:p>
          <a:p>
            <a:r>
              <a:rPr lang="en-US" dirty="0"/>
              <a:t>The methodology to fix the Multicollinearity issue is to remove one or some variables that have high correlation and VIF.</a:t>
            </a:r>
            <a:endParaRPr lang="en-SA" dirty="0"/>
          </a:p>
        </p:txBody>
      </p:sp>
      <p:sp>
        <p:nvSpPr>
          <p:cNvPr id="4" name="Slide Number Placeholder 3"/>
          <p:cNvSpPr>
            <a:spLocks noGrp="1"/>
          </p:cNvSpPr>
          <p:nvPr>
            <p:ph type="sldNum" sz="quarter" idx="5"/>
          </p:nvPr>
        </p:nvSpPr>
        <p:spPr/>
        <p:txBody>
          <a:bodyPr/>
          <a:lstStyle/>
          <a:p>
            <a:fld id="{3CFD2120-A2DA-EB4F-8FB6-A88D78942A2C}" type="slidenum">
              <a:rPr lang="en-SA" smtClean="0"/>
              <a:t>12</a:t>
            </a:fld>
            <a:endParaRPr lang="en-SA"/>
          </a:p>
        </p:txBody>
      </p:sp>
    </p:spTree>
    <p:extLst>
      <p:ext uri="{BB962C8B-B14F-4D97-AF65-F5344CB8AC3E}">
        <p14:creationId xmlns:p14="http://schemas.microsoft.com/office/powerpoint/2010/main" val="2164681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model that have all variables significant.</a:t>
            </a:r>
            <a:endParaRPr lang="en-SA" dirty="0"/>
          </a:p>
        </p:txBody>
      </p:sp>
      <p:sp>
        <p:nvSpPr>
          <p:cNvPr id="4" name="Slide Number Placeholder 3"/>
          <p:cNvSpPr>
            <a:spLocks noGrp="1"/>
          </p:cNvSpPr>
          <p:nvPr>
            <p:ph type="sldNum" sz="quarter" idx="5"/>
          </p:nvPr>
        </p:nvSpPr>
        <p:spPr/>
        <p:txBody>
          <a:bodyPr/>
          <a:lstStyle/>
          <a:p>
            <a:fld id="{3CFD2120-A2DA-EB4F-8FB6-A88D78942A2C}" type="slidenum">
              <a:rPr lang="en-SA" smtClean="0"/>
              <a:t>13</a:t>
            </a:fld>
            <a:endParaRPr lang="en-SA"/>
          </a:p>
        </p:txBody>
      </p:sp>
    </p:spTree>
    <p:extLst>
      <p:ext uri="{BB962C8B-B14F-4D97-AF65-F5344CB8AC3E}">
        <p14:creationId xmlns:p14="http://schemas.microsoft.com/office/powerpoint/2010/main" val="19444245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12/7/22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340741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0932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96787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30218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383315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87818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3733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378924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43729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524931" y="247314"/>
            <a:ext cx="11565468" cy="651933"/>
          </a:xfrm>
        </p:spPr>
        <p:txBody>
          <a:bodyPr>
            <a:normAutofit/>
          </a:bodyPr>
          <a:lstStyle>
            <a:lvl1pPr>
              <a:defRPr sz="3600" b="1"/>
            </a:lvl1pPr>
          </a:lstStyle>
          <a:p>
            <a:r>
              <a:rPr lang="en-US" dirty="0"/>
              <a:t>Click to edit Master title style</a:t>
            </a:r>
          </a:p>
        </p:txBody>
      </p:sp>
      <p:sp>
        <p:nvSpPr>
          <p:cNvPr id="3" name="Content Placeholder 2"/>
          <p:cNvSpPr>
            <a:spLocks noGrp="1"/>
          </p:cNvSpPr>
          <p:nvPr>
            <p:ph idx="1"/>
          </p:nvPr>
        </p:nvSpPr>
        <p:spPr>
          <a:xfrm>
            <a:off x="228600" y="1146561"/>
            <a:ext cx="11861799" cy="5101838"/>
          </a:xfrm>
        </p:spPr>
        <p:txBody>
          <a:bodyPr anchor="t">
            <a:normAutofit/>
          </a:bodyPr>
          <a:lstStyle>
            <a:lvl1pPr>
              <a:defRPr sz="2800"/>
            </a:lvl1pPr>
            <a:lvl2pPr marL="742950" indent="-285750">
              <a:buSzPct val="70000"/>
              <a:buFont typeface="Courier New" panose="02070309020205020404" pitchFamily="49" charset="0"/>
              <a:buChar char="o"/>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217026" y="6327774"/>
            <a:ext cx="1600200" cy="377825"/>
          </a:xfrm>
        </p:spPr>
        <p:txBody>
          <a:bodyPr/>
          <a:lstStyle/>
          <a:p>
            <a:fld id="{B61BEF0D-F0BB-DE4B-95CE-6DB70DBA9567}" type="datetimeFigureOut">
              <a:rPr lang="en-US" smtClean="0"/>
              <a:pPr/>
              <a:t>12/7/22</a:t>
            </a:fld>
            <a:endParaRPr lang="en-US" dirty="0"/>
          </a:p>
        </p:txBody>
      </p:sp>
      <p:sp>
        <p:nvSpPr>
          <p:cNvPr id="5" name="Footer Placeholder 4"/>
          <p:cNvSpPr>
            <a:spLocks noGrp="1"/>
          </p:cNvSpPr>
          <p:nvPr>
            <p:ph type="ftr" sz="quarter" idx="11"/>
          </p:nvPr>
        </p:nvSpPr>
        <p:spPr>
          <a:xfrm>
            <a:off x="1313166" y="6327774"/>
            <a:ext cx="7827659" cy="377825"/>
          </a:xfrm>
        </p:spPr>
        <p:txBody>
          <a:bodyPr/>
          <a:lstStyle/>
          <a:p>
            <a:endParaRPr lang="en-US" dirty="0"/>
          </a:p>
        </p:txBody>
      </p:sp>
      <p:sp>
        <p:nvSpPr>
          <p:cNvPr id="6" name="Slide Number Placeholder 5"/>
          <p:cNvSpPr>
            <a:spLocks noGrp="1"/>
          </p:cNvSpPr>
          <p:nvPr>
            <p:ph type="sldNum" sz="quarter" idx="12"/>
          </p:nvPr>
        </p:nvSpPr>
        <p:spPr>
          <a:xfrm>
            <a:off x="10893427" y="6327773"/>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04229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7737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0568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9667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44495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12/7/22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0269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8855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6743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12/7/22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81803899"/>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54D11-14A4-B82D-48FB-D83D13292474}"/>
              </a:ext>
            </a:extLst>
          </p:cNvPr>
          <p:cNvSpPr>
            <a:spLocks noGrp="1"/>
          </p:cNvSpPr>
          <p:nvPr>
            <p:ph type="ctrTitle"/>
          </p:nvPr>
        </p:nvSpPr>
        <p:spPr>
          <a:xfrm>
            <a:off x="4074918" y="2459923"/>
            <a:ext cx="7434159" cy="1464733"/>
          </a:xfrm>
        </p:spPr>
        <p:txBody>
          <a:bodyPr>
            <a:normAutofit/>
          </a:bodyPr>
          <a:lstStyle/>
          <a:p>
            <a:pPr algn="ctr"/>
            <a:r>
              <a:rPr lang="en-US" sz="8000" b="1" cap="none" dirty="0">
                <a:ln w="6350">
                  <a:solidFill>
                    <a:schemeClr val="bg1"/>
                  </a:solidFill>
                  <a:prstDash val="solid"/>
                </a:ln>
                <a:effectLst>
                  <a:outerShdw blurRad="12700" dist="38100" dir="2700000" algn="tl" rotWithShape="0">
                    <a:schemeClr val="bg1">
                      <a:lumMod val="50000"/>
                    </a:schemeClr>
                  </a:outerShdw>
                </a:effectLst>
              </a:rPr>
              <a:t>World Happiness</a:t>
            </a:r>
            <a:endParaRPr lang="en-SA" sz="8000" b="1" cap="none" dirty="0">
              <a:ln w="6350">
                <a:solidFill>
                  <a:schemeClr val="bg1"/>
                </a:solidFill>
                <a:prstDash val="solid"/>
              </a:ln>
              <a:effectLst>
                <a:outerShdw blurRad="12700" dist="38100" dir="2700000" algn="tl" rotWithShape="0">
                  <a:schemeClr val="bg1">
                    <a:lumMod val="50000"/>
                  </a:schemeClr>
                </a:outerShdw>
              </a:effectLst>
            </a:endParaRPr>
          </a:p>
        </p:txBody>
      </p:sp>
      <p:sp>
        <p:nvSpPr>
          <p:cNvPr id="3" name="Subtitle 2">
            <a:extLst>
              <a:ext uri="{FF2B5EF4-FFF2-40B4-BE49-F238E27FC236}">
                <a16:creationId xmlns:a16="http://schemas.microsoft.com/office/drawing/2014/main" id="{9492D569-3546-8267-EA54-160F0EB3C3D5}"/>
              </a:ext>
            </a:extLst>
          </p:cNvPr>
          <p:cNvSpPr>
            <a:spLocks noGrp="1"/>
          </p:cNvSpPr>
          <p:nvPr>
            <p:ph type="subTitle" idx="1"/>
          </p:nvPr>
        </p:nvSpPr>
        <p:spPr>
          <a:xfrm>
            <a:off x="5369607" y="5960690"/>
            <a:ext cx="4844783" cy="598207"/>
          </a:xfrm>
        </p:spPr>
        <p:txBody>
          <a:bodyPr>
            <a:normAutofit/>
          </a:bodyPr>
          <a:lstStyle/>
          <a:p>
            <a:pPr algn="ctr">
              <a:spcAft>
                <a:spcPts val="640"/>
              </a:spcAft>
            </a:pPr>
            <a:r>
              <a:rPr lang="en-SA" sz="2400" cap="none" dirty="0">
                <a:effectLst/>
                <a:latin typeface="Times New Roman" panose="02020603050405020304" pitchFamily="18" charset="0"/>
                <a:ea typeface="Times New Roman" panose="02020603050405020304" pitchFamily="18" charset="0"/>
              </a:rPr>
              <a:t>By</a:t>
            </a:r>
            <a:r>
              <a:rPr lang="en-SA" sz="2400" dirty="0">
                <a:effectLst/>
                <a:latin typeface="Times New Roman" panose="02020603050405020304" pitchFamily="18" charset="0"/>
                <a:ea typeface="Times New Roman" panose="02020603050405020304" pitchFamily="18" charset="0"/>
              </a:rPr>
              <a:t>: </a:t>
            </a:r>
            <a:r>
              <a:rPr lang="en-SA" sz="2400" cap="none" dirty="0">
                <a:effectLst/>
                <a:latin typeface="Times New Roman" panose="02020603050405020304" pitchFamily="18" charset="0"/>
                <a:ea typeface="Times New Roman" panose="02020603050405020304" pitchFamily="18" charset="0"/>
              </a:rPr>
              <a:t>Mohammed Al Saleem   188301</a:t>
            </a:r>
          </a:p>
          <a:p>
            <a:endParaRPr lang="en-SA" dirty="0"/>
          </a:p>
        </p:txBody>
      </p:sp>
    </p:spTree>
    <p:extLst>
      <p:ext uri="{BB962C8B-B14F-4D97-AF65-F5344CB8AC3E}">
        <p14:creationId xmlns:p14="http://schemas.microsoft.com/office/powerpoint/2010/main" val="4169594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74793-4F69-9397-0C0A-E23C6F285B14}"/>
              </a:ext>
            </a:extLst>
          </p:cNvPr>
          <p:cNvSpPr>
            <a:spLocks noGrp="1"/>
          </p:cNvSpPr>
          <p:nvPr>
            <p:ph type="title"/>
          </p:nvPr>
        </p:nvSpPr>
        <p:spPr/>
        <p:txBody>
          <a:bodyPr/>
          <a:lstStyle/>
          <a:p>
            <a:r>
              <a:rPr lang="en-US" dirty="0"/>
              <a:t>Exploring data</a:t>
            </a:r>
            <a:endParaRPr lang="en-SA" dirty="0"/>
          </a:p>
        </p:txBody>
      </p:sp>
      <p:pic>
        <p:nvPicPr>
          <p:cNvPr id="8" name="Picture 7">
            <a:extLst>
              <a:ext uri="{FF2B5EF4-FFF2-40B4-BE49-F238E27FC236}">
                <a16:creationId xmlns:a16="http://schemas.microsoft.com/office/drawing/2014/main" id="{6DEF2DA8-71C1-4326-C3AA-F98FFE97D3A6}"/>
              </a:ext>
            </a:extLst>
          </p:cNvPr>
          <p:cNvPicPr>
            <a:picLocks noChangeAspect="1"/>
          </p:cNvPicPr>
          <p:nvPr/>
        </p:nvPicPr>
        <p:blipFill>
          <a:blip r:embed="rId3"/>
          <a:stretch>
            <a:fillRect/>
          </a:stretch>
        </p:blipFill>
        <p:spPr>
          <a:xfrm>
            <a:off x="109462" y="1491611"/>
            <a:ext cx="5986538" cy="4248000"/>
          </a:xfrm>
          <a:prstGeom prst="rect">
            <a:avLst/>
          </a:prstGeom>
        </p:spPr>
      </p:pic>
      <p:pic>
        <p:nvPicPr>
          <p:cNvPr id="12" name="Picture 11">
            <a:extLst>
              <a:ext uri="{FF2B5EF4-FFF2-40B4-BE49-F238E27FC236}">
                <a16:creationId xmlns:a16="http://schemas.microsoft.com/office/drawing/2014/main" id="{35B53A97-0AFB-2A9F-242C-2ABA21B5FCFD}"/>
              </a:ext>
            </a:extLst>
          </p:cNvPr>
          <p:cNvPicPr>
            <a:picLocks noChangeAspect="1"/>
          </p:cNvPicPr>
          <p:nvPr/>
        </p:nvPicPr>
        <p:blipFill>
          <a:blip r:embed="rId4"/>
          <a:stretch>
            <a:fillRect/>
          </a:stretch>
        </p:blipFill>
        <p:spPr>
          <a:xfrm>
            <a:off x="6246982" y="1491611"/>
            <a:ext cx="5835556" cy="4248000"/>
          </a:xfrm>
          <a:prstGeom prst="rect">
            <a:avLst/>
          </a:prstGeom>
        </p:spPr>
      </p:pic>
    </p:spTree>
    <p:extLst>
      <p:ext uri="{BB962C8B-B14F-4D97-AF65-F5344CB8AC3E}">
        <p14:creationId xmlns:p14="http://schemas.microsoft.com/office/powerpoint/2010/main" val="436749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592F3-F97E-F07B-D1B0-88A4ECE96F58}"/>
              </a:ext>
            </a:extLst>
          </p:cNvPr>
          <p:cNvSpPr>
            <a:spLocks noGrp="1"/>
          </p:cNvSpPr>
          <p:nvPr>
            <p:ph type="title"/>
          </p:nvPr>
        </p:nvSpPr>
        <p:spPr/>
        <p:txBody>
          <a:bodyPr/>
          <a:lstStyle/>
          <a:p>
            <a:r>
              <a:rPr lang="en-US" dirty="0"/>
              <a:t>Exploring data</a:t>
            </a:r>
            <a:endParaRPr lang="en-SA" dirty="0"/>
          </a:p>
        </p:txBody>
      </p:sp>
      <p:sp>
        <p:nvSpPr>
          <p:cNvPr id="3" name="Content Placeholder 2">
            <a:extLst>
              <a:ext uri="{FF2B5EF4-FFF2-40B4-BE49-F238E27FC236}">
                <a16:creationId xmlns:a16="http://schemas.microsoft.com/office/drawing/2014/main" id="{A8FC1E9B-C014-290B-DEA7-B18488CF3EBE}"/>
              </a:ext>
            </a:extLst>
          </p:cNvPr>
          <p:cNvSpPr>
            <a:spLocks noGrp="1"/>
          </p:cNvSpPr>
          <p:nvPr>
            <p:ph idx="1"/>
          </p:nvPr>
        </p:nvSpPr>
        <p:spPr>
          <a:xfrm>
            <a:off x="2027765" y="4682067"/>
            <a:ext cx="8559800" cy="2139639"/>
          </a:xfrm>
        </p:spPr>
        <p:txBody>
          <a:bodyPr>
            <a:normAutofit/>
          </a:bodyPr>
          <a:lstStyle/>
          <a:p>
            <a:pPr marL="0" indent="0">
              <a:buNone/>
            </a:pPr>
            <a:r>
              <a:rPr lang="en-US" sz="2000" dirty="0"/>
              <a:t>﻿[1] Australia and New Zealand				 	[2] Central and Eastern Europe</a:t>
            </a:r>
          </a:p>
          <a:p>
            <a:pPr marL="0" indent="0">
              <a:buNone/>
            </a:pPr>
            <a:r>
              <a:rPr lang="en-US" sz="2000" dirty="0"/>
              <a:t>[3] Commonwealth of Independent States		[4] East Asia</a:t>
            </a:r>
          </a:p>
          <a:p>
            <a:pPr marL="0" indent="0">
              <a:buNone/>
            </a:pPr>
            <a:r>
              <a:rPr lang="en-US" sz="2000" dirty="0"/>
              <a:t>[5] Latin America and Caribbean				[6] Middle East and North Africa</a:t>
            </a:r>
          </a:p>
          <a:p>
            <a:pPr marL="0" indent="0">
              <a:buNone/>
            </a:pPr>
            <a:r>
              <a:rPr lang="en-US" sz="2000" dirty="0"/>
              <a:t>[7] North America							[8] South Asia</a:t>
            </a:r>
          </a:p>
          <a:p>
            <a:pPr marL="0" indent="0">
              <a:buNone/>
            </a:pPr>
            <a:r>
              <a:rPr lang="en-US" sz="2000" dirty="0"/>
              <a:t>[9] Sub-Saharan Africa						[10] Western Europe</a:t>
            </a:r>
            <a:endParaRPr lang="en-SA" sz="2000" dirty="0"/>
          </a:p>
        </p:txBody>
      </p:sp>
      <p:pic>
        <p:nvPicPr>
          <p:cNvPr id="4" name="Picture 3">
            <a:extLst>
              <a:ext uri="{FF2B5EF4-FFF2-40B4-BE49-F238E27FC236}">
                <a16:creationId xmlns:a16="http://schemas.microsoft.com/office/drawing/2014/main" id="{04AEFB88-D74A-1344-D5F7-8913C7B79A32}"/>
              </a:ext>
            </a:extLst>
          </p:cNvPr>
          <p:cNvPicPr>
            <a:picLocks noChangeAspect="1"/>
          </p:cNvPicPr>
          <p:nvPr/>
        </p:nvPicPr>
        <p:blipFill rotWithShape="1">
          <a:blip r:embed="rId3"/>
          <a:srcRect t="1537" r="3550" b="7179"/>
          <a:stretch/>
        </p:blipFill>
        <p:spPr>
          <a:xfrm>
            <a:off x="2751725" y="899247"/>
            <a:ext cx="6688549" cy="3782820"/>
          </a:xfrm>
          <a:prstGeom prst="rect">
            <a:avLst/>
          </a:prstGeom>
        </p:spPr>
      </p:pic>
      <p:pic>
        <p:nvPicPr>
          <p:cNvPr id="5" name="Picture 4">
            <a:extLst>
              <a:ext uri="{FF2B5EF4-FFF2-40B4-BE49-F238E27FC236}">
                <a16:creationId xmlns:a16="http://schemas.microsoft.com/office/drawing/2014/main" id="{E656D457-AAA3-6421-E778-C4A90859C1B7}"/>
              </a:ext>
            </a:extLst>
          </p:cNvPr>
          <p:cNvPicPr>
            <a:picLocks noChangeAspect="1"/>
          </p:cNvPicPr>
          <p:nvPr/>
        </p:nvPicPr>
        <p:blipFill>
          <a:blip r:embed="rId4"/>
          <a:stretch>
            <a:fillRect/>
          </a:stretch>
        </p:blipFill>
        <p:spPr>
          <a:xfrm>
            <a:off x="5979582" y="4514024"/>
            <a:ext cx="656166" cy="168043"/>
          </a:xfrm>
          <a:prstGeom prst="rect">
            <a:avLst/>
          </a:prstGeom>
        </p:spPr>
      </p:pic>
    </p:spTree>
    <p:extLst>
      <p:ext uri="{BB962C8B-B14F-4D97-AF65-F5344CB8AC3E}">
        <p14:creationId xmlns:p14="http://schemas.microsoft.com/office/powerpoint/2010/main" val="3024834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5FD5-0FE6-F3DA-E296-BE8E51D46055}"/>
              </a:ext>
            </a:extLst>
          </p:cNvPr>
          <p:cNvSpPr>
            <a:spLocks noGrp="1"/>
          </p:cNvSpPr>
          <p:nvPr>
            <p:ph type="title"/>
          </p:nvPr>
        </p:nvSpPr>
        <p:spPr/>
        <p:txBody>
          <a:bodyPr>
            <a:normAutofit/>
          </a:bodyPr>
          <a:lstStyle/>
          <a:p>
            <a:r>
              <a:rPr lang="en-US" sz="3600" dirty="0"/>
              <a:t>Multi-Collinearity</a:t>
            </a:r>
            <a:endParaRPr lang="en-S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D79072-BCEC-F0A4-652F-9009F1C62C7A}"/>
                  </a:ext>
                </a:extLst>
              </p:cNvPr>
              <p:cNvSpPr>
                <a:spLocks noGrp="1"/>
              </p:cNvSpPr>
              <p:nvPr>
                <p:ph idx="1"/>
              </p:nvPr>
            </p:nvSpPr>
            <p:spPr>
              <a:xfrm>
                <a:off x="228600" y="1146561"/>
                <a:ext cx="11861799" cy="5464125"/>
              </a:xfrm>
            </p:spPr>
            <p:txBody>
              <a:bodyPr>
                <a:normAutofit/>
              </a:bodyPr>
              <a:lstStyle/>
              <a:p>
                <a:r>
                  <a:rPr lang="en-US" dirty="0"/>
                  <a:t>Multicollinearity happens when the regressors linearly dependent.</a:t>
                </a:r>
              </a:p>
              <a:p>
                <a:r>
                  <a:rPr lang="en-US" dirty="0"/>
                  <a:t>Multicollinearity is a problem where having highly correlated independent variables cause significant fluctuate in the model results if one of the correlated variables changed, which make the model unstable and vary due to any small change.</a:t>
                </a:r>
              </a:p>
              <a:p>
                <a:pPr marL="0" indent="0">
                  <a:buNone/>
                </a:pPr>
                <a14:m>
                  <m:oMathPara xmlns:m="http://schemas.openxmlformats.org/officeDocument/2006/math">
                    <m:oMathParaPr>
                      <m:jc m:val="centerGroup"/>
                    </m:oMathParaPr>
                    <m:oMath xmlns:m="http://schemas.openxmlformats.org/officeDocument/2006/math">
                      <m:r>
                        <m:rPr>
                          <m:nor/>
                        </m:rPr>
                        <a:rPr lang="el-GR" i="1" dirty="0"/>
                        <m:t>ρ</m:t>
                      </m:r>
                      <m:r>
                        <m:rPr>
                          <m:nor/>
                        </m:rPr>
                        <a:rPr lang="el-GR" i="1" dirty="0"/>
                        <m:t>(</m:t>
                      </m:r>
                      <m:r>
                        <m:rPr>
                          <m:nor/>
                        </m:rPr>
                        <a:rPr lang="en-US" i="1" dirty="0"/>
                        <m:t>X</m:t>
                      </m:r>
                      <m:r>
                        <m:rPr>
                          <m:nor/>
                        </m:rPr>
                        <a:rPr lang="en-US" i="1" dirty="0"/>
                        <m:t>,</m:t>
                      </m:r>
                      <m:r>
                        <m:rPr>
                          <m:nor/>
                        </m:rPr>
                        <a:rPr lang="en-US" i="1" dirty="0"/>
                        <m:t>Y</m:t>
                      </m:r>
                      <m:r>
                        <m:rPr>
                          <m:nor/>
                        </m:rPr>
                        <a:rPr lang="en-US" i="1" dirty="0"/>
                        <m:t>)</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nor/>
                            </m:rPr>
                            <a:rPr lang="en-US" i="1" dirty="0"/>
                            <m:t>cov</m:t>
                          </m:r>
                          <m:r>
                            <m:rPr>
                              <m:nor/>
                            </m:rPr>
                            <a:rPr lang="en-US" i="1" dirty="0"/>
                            <m:t>(</m:t>
                          </m:r>
                          <m:r>
                            <m:rPr>
                              <m:nor/>
                            </m:rPr>
                            <a:rPr lang="en-US" i="1" dirty="0"/>
                            <m:t>X</m:t>
                          </m:r>
                          <m:r>
                            <m:rPr>
                              <m:nor/>
                            </m:rPr>
                            <a:rPr lang="en-US" i="1" dirty="0"/>
                            <m:t>,</m:t>
                          </m:r>
                          <m:r>
                            <m:rPr>
                              <m:nor/>
                            </m:rPr>
                            <a:rPr lang="en-US" i="1" dirty="0"/>
                            <m:t>Y</m:t>
                          </m:r>
                          <m:r>
                            <m:rPr>
                              <m:nor/>
                            </m:rPr>
                            <a:rPr lang="en-US" i="1" dirty="0"/>
                            <m:t>)</m:t>
                          </m:r>
                        </m:num>
                        <m:den>
                          <m:r>
                            <m:rPr>
                              <m:nor/>
                            </m:rPr>
                            <a:rPr lang="el-GR" i="1" dirty="0"/>
                            <m:t>σ</m:t>
                          </m:r>
                          <m:r>
                            <m:rPr>
                              <m:nor/>
                            </m:rPr>
                            <a:rPr lang="en-US" i="1" dirty="0"/>
                            <m:t>X</m:t>
                          </m:r>
                          <m:r>
                            <m:rPr>
                              <m:nor/>
                            </m:rPr>
                            <a:rPr lang="en-US" b="0" i="1" dirty="0" smtClean="0"/>
                            <m:t> </m:t>
                          </m:r>
                          <m:r>
                            <m:rPr>
                              <m:nor/>
                            </m:rPr>
                            <a:rPr lang="el-GR" i="1" dirty="0"/>
                            <m:t>σ</m:t>
                          </m:r>
                          <m:r>
                            <m:rPr>
                              <m:nor/>
                            </m:rPr>
                            <a:rPr lang="en-US" i="1" dirty="0"/>
                            <m:t>Y</m:t>
                          </m:r>
                        </m:den>
                      </m:f>
                    </m:oMath>
                  </m:oMathPara>
                </a14:m>
                <a:endParaRPr lang="en-US" dirty="0"/>
              </a:p>
              <a:p>
                <a:r>
                  <a:rPr lang="en-US" dirty="0"/>
                  <a:t>To check multicollinearity, first is to plot the correlation of all the variables. Good function for this is </a:t>
                </a:r>
                <a:r>
                  <a:rPr lang="en-US" i="1" dirty="0"/>
                  <a:t>"ggpairs"</a:t>
                </a:r>
                <a:r>
                  <a:rPr lang="en-US" dirty="0"/>
                  <a:t>.</a:t>
                </a:r>
              </a:p>
              <a:p>
                <a:pPr marL="319088" indent="0">
                  <a:buNone/>
                </a:pPr>
                <a:r>
                  <a:rPr lang="en-US" dirty="0"/>
                  <a:t>The second method is to use VIF (Variance Inflation Factor). It measures the multicollinearity of multiple regression variables in a </a:t>
                </a:r>
                <a:r>
                  <a:rPr lang="en-US" u="sng" dirty="0"/>
                  <a:t>model</a:t>
                </a:r>
                <a:r>
                  <a:rPr lang="en-US" dirty="0"/>
                  <a:t>.</a:t>
                </a:r>
              </a:p>
            </p:txBody>
          </p:sp>
        </mc:Choice>
        <mc:Fallback xmlns="">
          <p:sp>
            <p:nvSpPr>
              <p:cNvPr id="3" name="Content Placeholder 2">
                <a:extLst>
                  <a:ext uri="{FF2B5EF4-FFF2-40B4-BE49-F238E27FC236}">
                    <a16:creationId xmlns:a16="http://schemas.microsoft.com/office/drawing/2014/main" id="{0ED79072-BCEC-F0A4-652F-9009F1C62C7A}"/>
                  </a:ext>
                </a:extLst>
              </p:cNvPr>
              <p:cNvSpPr>
                <a:spLocks noGrp="1" noRot="1" noChangeAspect="1" noMove="1" noResize="1" noEditPoints="1" noAdjustHandles="1" noChangeArrowheads="1" noChangeShapeType="1" noTextEdit="1"/>
              </p:cNvSpPr>
              <p:nvPr>
                <p:ph idx="1"/>
              </p:nvPr>
            </p:nvSpPr>
            <p:spPr>
              <a:xfrm>
                <a:off x="228600" y="1146561"/>
                <a:ext cx="11861799" cy="5464125"/>
              </a:xfrm>
              <a:blipFill>
                <a:blip r:embed="rId3"/>
                <a:stretch>
                  <a:fillRect l="-964" t="-1392" r="-642"/>
                </a:stretch>
              </a:blipFill>
            </p:spPr>
            <p:txBody>
              <a:bodyPr/>
              <a:lstStyle/>
              <a:p>
                <a:r>
                  <a:rPr lang="en-SA">
                    <a:noFill/>
                  </a:rPr>
                  <a:t> </a:t>
                </a:r>
              </a:p>
            </p:txBody>
          </p:sp>
        </mc:Fallback>
      </mc:AlternateContent>
    </p:spTree>
    <p:extLst>
      <p:ext uri="{BB962C8B-B14F-4D97-AF65-F5344CB8AC3E}">
        <p14:creationId xmlns:p14="http://schemas.microsoft.com/office/powerpoint/2010/main" val="514484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EA001-0212-774D-26BE-13BC801A3B00}"/>
              </a:ext>
            </a:extLst>
          </p:cNvPr>
          <p:cNvSpPr>
            <a:spLocks noGrp="1"/>
          </p:cNvSpPr>
          <p:nvPr>
            <p:ph type="title"/>
          </p:nvPr>
        </p:nvSpPr>
        <p:spPr>
          <a:xfrm>
            <a:off x="524931" y="247314"/>
            <a:ext cx="6916104" cy="651933"/>
          </a:xfrm>
        </p:spPr>
        <p:txBody>
          <a:bodyPr/>
          <a:lstStyle/>
          <a:p>
            <a:r>
              <a:rPr lang="en-US" dirty="0"/>
              <a:t>Multiple Linear Regression</a:t>
            </a:r>
            <a:endParaRPr lang="en-SA"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FC3ABEB-4FF9-93A3-3962-B0BFFF5B9CBA}"/>
                  </a:ext>
                </a:extLst>
              </p:cNvPr>
              <p:cNvSpPr>
                <a:spLocks noGrp="1"/>
              </p:cNvSpPr>
              <p:nvPr>
                <p:ph idx="1"/>
              </p:nvPr>
            </p:nvSpPr>
            <p:spPr/>
            <p:txBody>
              <a:bodyPr/>
              <a:lstStyle/>
              <a:p>
                <a:r>
                  <a:rPr lang="en-US" dirty="0"/>
                  <a:t>Where the dataset has multiple independent variables, Multiple Linear Regression (MLR) is used to fit a model. ﻿The basic MLR model is:</a:t>
                </a:r>
              </a:p>
              <a:p>
                <a:pPr marL="0" indent="0">
                  <a:buNone/>
                </a:pPr>
                <a14:m>
                  <m:oMathPara xmlns:m="http://schemas.openxmlformats.org/officeDocument/2006/math">
                    <m:oMathParaPr>
                      <m:jc m:val="centerGroup"/>
                    </m:oMathParaPr>
                    <m:oMath xmlns:m="http://schemas.openxmlformats.org/officeDocument/2006/math">
                      <m:sSub>
                        <m:sSubPr>
                          <m:ctrlPr>
                            <a:rPr lang="en-SA"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SA"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SA"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SA"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SA" i="1">
                              <a:effectLst/>
                              <a:latin typeface="Cambria Math" panose="02040503050406030204" pitchFamily="18" charset="0"/>
                              <a:ea typeface="Calibri" panose="020F0502020204030204" pitchFamily="34" charset="0"/>
                              <a:cs typeface="Times New Roman" panose="02020603050405020304" pitchFamily="18" charset="0"/>
                            </a:rPr>
                          </m:ctrlPr>
                        </m:sSubPr>
                        <m:e>
                          <m:r>
                            <a:rPr lang="en-SA" i="1">
                              <a:effectLst/>
                              <a:latin typeface="Cambria Math" panose="02040503050406030204" pitchFamily="18" charset="0"/>
                              <a:ea typeface="Times New Roman" panose="02020603050405020304" pitchFamily="18" charset="0"/>
                              <a:cs typeface="Times New Roman" panose="02020603050405020304" pitchFamily="18" charset="0"/>
                            </a:rPr>
                            <m:t>𝛽</m:t>
                          </m:r>
                        </m:e>
                        <m:sub>
                          <m:r>
                            <a:rPr lang="en-SA"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SA"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SA" i="1">
                              <a:effectLst/>
                              <a:latin typeface="Cambria Math" panose="02040503050406030204" pitchFamily="18" charset="0"/>
                              <a:ea typeface="Calibri" panose="020F0502020204030204" pitchFamily="34" charset="0"/>
                              <a:cs typeface="Times New Roman" panose="02020603050405020304" pitchFamily="18" charset="0"/>
                            </a:rPr>
                          </m:ctrlPr>
                        </m:sSubPr>
                        <m:e>
                          <m:r>
                            <a:rPr lang="en-SA" i="1">
                              <a:effectLst/>
                              <a:latin typeface="Cambria Math" panose="02040503050406030204" pitchFamily="18" charset="0"/>
                              <a:ea typeface="Times New Roman" panose="02020603050405020304" pitchFamily="18" charset="0"/>
                              <a:cs typeface="Times New Roman" panose="02020603050405020304" pitchFamily="18" charset="0"/>
                            </a:rPr>
                            <m:t>𝛽</m:t>
                          </m:r>
                        </m:e>
                        <m:sub>
                          <m:r>
                            <a:rPr lang="en-SA" i="1">
                              <a:effectLst/>
                              <a:latin typeface="Cambria Math" panose="02040503050406030204" pitchFamily="18" charset="0"/>
                              <a:ea typeface="Times New Roman" panose="02020603050405020304" pitchFamily="18" charset="0"/>
                              <a:cs typeface="Times New Roman" panose="02020603050405020304" pitchFamily="18" charset="0"/>
                            </a:rPr>
                            <m:t>1</m:t>
                          </m:r>
                        </m:sub>
                      </m:sSub>
                      <m:sSub>
                        <m:sSubPr>
                          <m:ctrlPr>
                            <a:rPr lang="en-SA" i="1">
                              <a:effectLst/>
                              <a:latin typeface="Cambria Math" panose="02040503050406030204" pitchFamily="18" charset="0"/>
                              <a:ea typeface="Calibri" panose="020F0502020204030204" pitchFamily="34" charset="0"/>
                              <a:cs typeface="Times New Roman" panose="02020603050405020304" pitchFamily="18" charset="0"/>
                            </a:rPr>
                          </m:ctrlPr>
                        </m:sSubPr>
                        <m:e>
                          <m:r>
                            <a:rPr lang="en-SA"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SA"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SA"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SA" i="1">
                              <a:effectLst/>
                              <a:latin typeface="Cambria Math" panose="02040503050406030204" pitchFamily="18" charset="0"/>
                              <a:ea typeface="Calibri" panose="020F0502020204030204" pitchFamily="34" charset="0"/>
                              <a:cs typeface="Times New Roman" panose="02020603050405020304" pitchFamily="18" charset="0"/>
                            </a:rPr>
                          </m:ctrlPr>
                        </m:sSubPr>
                        <m:e>
                          <m:r>
                            <a:rPr lang="en-SA" i="1">
                              <a:effectLst/>
                              <a:latin typeface="Cambria Math" panose="02040503050406030204" pitchFamily="18" charset="0"/>
                              <a:ea typeface="Times New Roman" panose="02020603050405020304" pitchFamily="18" charset="0"/>
                              <a:cs typeface="Times New Roman" panose="02020603050405020304" pitchFamily="18" charset="0"/>
                            </a:rPr>
                            <m:t>𝛽</m:t>
                          </m:r>
                        </m:e>
                        <m:sub>
                          <m:r>
                            <a:rPr lang="en-SA" i="1">
                              <a:effectLst/>
                              <a:latin typeface="Cambria Math" panose="02040503050406030204" pitchFamily="18" charset="0"/>
                              <a:ea typeface="Times New Roman" panose="02020603050405020304" pitchFamily="18" charset="0"/>
                              <a:cs typeface="Times New Roman" panose="02020603050405020304" pitchFamily="18" charset="0"/>
                            </a:rPr>
                            <m:t>𝑛</m:t>
                          </m:r>
                        </m:sub>
                      </m:sSub>
                      <m:sSub>
                        <m:sSubPr>
                          <m:ctrlPr>
                            <a:rPr lang="en-SA" i="1">
                              <a:effectLst/>
                              <a:latin typeface="Cambria Math" panose="02040503050406030204" pitchFamily="18" charset="0"/>
                              <a:ea typeface="Calibri" panose="020F0502020204030204" pitchFamily="34" charset="0"/>
                              <a:cs typeface="Times New Roman" panose="02020603050405020304" pitchFamily="18" charset="0"/>
                            </a:rPr>
                          </m:ctrlPr>
                        </m:sSubPr>
                        <m:e>
                          <m:r>
                            <a:rPr lang="en-SA"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SA"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SA"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SA" i="1">
                              <a:effectLst/>
                              <a:latin typeface="Cambria Math" panose="02040503050406030204" pitchFamily="18" charset="0"/>
                              <a:ea typeface="Calibri" panose="020F0502020204030204" pitchFamily="34" charset="0"/>
                              <a:cs typeface="Times New Roman" panose="02020603050405020304" pitchFamily="18" charset="0"/>
                            </a:rPr>
                          </m:ctrlPr>
                        </m:sSubPr>
                        <m:e>
                          <m:r>
                            <a:rPr lang="en-SA" i="1">
                              <a:effectLst/>
                              <a:latin typeface="Cambria Math" panose="02040503050406030204" pitchFamily="18" charset="0"/>
                              <a:ea typeface="Times New Roman" panose="02020603050405020304" pitchFamily="18" charset="0"/>
                              <a:cs typeface="Times New Roman" panose="02020603050405020304" pitchFamily="18" charset="0"/>
                            </a:rPr>
                            <m:t>𝜀</m:t>
                          </m:r>
                        </m:e>
                        <m:sub>
                          <m:r>
                            <a:rPr lang="en-SA" i="1">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m:oMathPara>
                </a14:m>
                <a:endParaRPr lang="en-US" dirty="0"/>
              </a:p>
              <a:p>
                <a:r>
                  <a:rPr lang="en-US" dirty="0"/>
                  <a:t>where 𝑦</a:t>
                </a:r>
                <a:r>
                  <a:rPr lang="en-US" baseline="-25000" dirty="0"/>
                  <a:t>𝑖</a:t>
                </a:r>
                <a:r>
                  <a:rPr lang="en-US" dirty="0"/>
                  <a:t> is the dependent variables, 𝑥</a:t>
                </a:r>
                <a:r>
                  <a:rPr lang="en-US" baseline="-25000" dirty="0"/>
                  <a:t>1</a:t>
                </a:r>
                <a:r>
                  <a:rPr lang="en-US" dirty="0"/>
                  <a:t>,…,𝑥</a:t>
                </a:r>
                <a:r>
                  <a:rPr lang="en-US" baseline="-25000" dirty="0"/>
                  <a:t>𝑛</a:t>
                </a:r>
                <a:r>
                  <a:rPr lang="en-US" dirty="0"/>
                  <a:t> are the independent variables,       𝜀</a:t>
                </a:r>
                <a:r>
                  <a:rPr lang="en-US" baseline="-25000" dirty="0"/>
                  <a:t>𝑖</a:t>
                </a:r>
                <a:r>
                  <a:rPr lang="en-US" dirty="0"/>
                  <a:t> random error, 𝛽</a:t>
                </a:r>
                <a:r>
                  <a:rPr lang="en-US" baseline="-25000" dirty="0"/>
                  <a:t>0</a:t>
                </a:r>
                <a:r>
                  <a:rPr lang="en-US" dirty="0"/>
                  <a:t>,…,𝛽</a:t>
                </a:r>
                <a:r>
                  <a:rPr lang="en-US" baseline="-25000" dirty="0"/>
                  <a:t>𝑛</a:t>
                </a:r>
                <a:r>
                  <a:rPr lang="en-US" dirty="0"/>
                  <a:t> are the coefficients that will be estimated.</a:t>
                </a:r>
              </a:p>
              <a:p>
                <a:r>
                  <a:rPr lang="en-US" dirty="0"/>
                  <a:t>As arrays: </a:t>
                </a:r>
                <a14:m>
                  <m:oMath xmlns:m="http://schemas.openxmlformats.org/officeDocument/2006/math">
                    <m:r>
                      <m:rPr>
                        <m:nor/>
                      </m:rPr>
                      <a:rPr lang="en-US" dirty="0"/>
                      <m:t>𝑌</m:t>
                    </m:r>
                    <m:r>
                      <m:rPr>
                        <m:nor/>
                      </m:rPr>
                      <a:rPr lang="en-US" dirty="0"/>
                      <m:t>=</m:t>
                    </m:r>
                    <m:r>
                      <m:rPr>
                        <m:nor/>
                      </m:rPr>
                      <a:rPr lang="en-US" dirty="0"/>
                      <m:t>𝛽</m:t>
                    </m:r>
                    <m:r>
                      <m:rPr>
                        <m:nor/>
                      </m:rPr>
                      <a:rPr lang="en-US" dirty="0"/>
                      <m:t>𝑋</m:t>
                    </m:r>
                    <m:r>
                      <m:rPr>
                        <m:nor/>
                      </m:rPr>
                      <a:rPr lang="en-US" dirty="0"/>
                      <m:t>+</m:t>
                    </m:r>
                    <m:r>
                      <m:rPr>
                        <m:nor/>
                      </m:rPr>
                      <a:rPr lang="en-US" dirty="0"/>
                      <m:t>𝜀</m:t>
                    </m:r>
                  </m:oMath>
                </a14:m>
                <a:endParaRPr lang="en-US" dirty="0"/>
              </a:p>
              <a:p>
                <a:endParaRPr lang="en-US" dirty="0"/>
              </a:p>
              <a:p>
                <a:r>
                  <a:rPr lang="en-US" dirty="0"/>
                  <a:t>After fitting the model with all variables, backward stepwise selection will be used to select the final model that have all variables significant.</a:t>
                </a:r>
              </a:p>
              <a:p>
                <a:pPr marL="0" indent="0">
                  <a:buNone/>
                </a:pPr>
                <a:endParaRPr lang="en-US" dirty="0"/>
              </a:p>
            </p:txBody>
          </p:sp>
        </mc:Choice>
        <mc:Fallback>
          <p:sp>
            <p:nvSpPr>
              <p:cNvPr id="3" name="Content Placeholder 2">
                <a:extLst>
                  <a:ext uri="{FF2B5EF4-FFF2-40B4-BE49-F238E27FC236}">
                    <a16:creationId xmlns:a16="http://schemas.microsoft.com/office/drawing/2014/main" id="{4FC3ABEB-4FF9-93A3-3962-B0BFFF5B9CBA}"/>
                  </a:ext>
                </a:extLst>
              </p:cNvPr>
              <p:cNvSpPr>
                <a:spLocks noGrp="1" noRot="1" noChangeAspect="1" noMove="1" noResize="1" noEditPoints="1" noAdjustHandles="1" noChangeArrowheads="1" noChangeShapeType="1" noTextEdit="1"/>
              </p:cNvSpPr>
              <p:nvPr>
                <p:ph idx="1"/>
              </p:nvPr>
            </p:nvSpPr>
            <p:spPr>
              <a:blipFill>
                <a:blip r:embed="rId3"/>
                <a:stretch>
                  <a:fillRect l="-964" t="-1489" r="-1606"/>
                </a:stretch>
              </a:blipFill>
            </p:spPr>
            <p:txBody>
              <a:bodyPr/>
              <a:lstStyle/>
              <a:p>
                <a:r>
                  <a:rPr lang="en-SA">
                    <a:noFill/>
                  </a:rPr>
                  <a:t> </a:t>
                </a:r>
              </a:p>
            </p:txBody>
          </p:sp>
        </mc:Fallback>
      </mc:AlternateContent>
    </p:spTree>
    <p:extLst>
      <p:ext uri="{BB962C8B-B14F-4D97-AF65-F5344CB8AC3E}">
        <p14:creationId xmlns:p14="http://schemas.microsoft.com/office/powerpoint/2010/main" val="3965102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A77B5-ECF8-E79A-28A3-0B6D86571EA5}"/>
              </a:ext>
            </a:extLst>
          </p:cNvPr>
          <p:cNvSpPr>
            <a:spLocks noGrp="1"/>
          </p:cNvSpPr>
          <p:nvPr>
            <p:ph type="title"/>
          </p:nvPr>
        </p:nvSpPr>
        <p:spPr/>
        <p:txBody>
          <a:bodyPr/>
          <a:lstStyle/>
          <a:p>
            <a:endParaRPr lang="en-SA"/>
          </a:p>
        </p:txBody>
      </p:sp>
      <p:pic>
        <p:nvPicPr>
          <p:cNvPr id="4" name="Picture 3">
            <a:extLst>
              <a:ext uri="{FF2B5EF4-FFF2-40B4-BE49-F238E27FC236}">
                <a16:creationId xmlns:a16="http://schemas.microsoft.com/office/drawing/2014/main" id="{57A0D614-D557-BD9D-1CCC-1F477AFCA17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42647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3CE22-C29A-D431-E50D-F601DC3C9460}"/>
              </a:ext>
            </a:extLst>
          </p:cNvPr>
          <p:cNvSpPr>
            <a:spLocks noGrp="1"/>
          </p:cNvSpPr>
          <p:nvPr>
            <p:ph type="title"/>
          </p:nvPr>
        </p:nvSpPr>
        <p:spPr/>
        <p:txBody>
          <a:bodyPr/>
          <a:lstStyle/>
          <a:p>
            <a:r>
              <a:rPr lang="en-US" sz="3600" dirty="0"/>
              <a:t>Multi-Collinearity</a:t>
            </a:r>
            <a:endParaRPr lang="en-SA" dirty="0"/>
          </a:p>
        </p:txBody>
      </p:sp>
      <p:sp>
        <p:nvSpPr>
          <p:cNvPr id="3" name="Content Placeholder 2">
            <a:extLst>
              <a:ext uri="{FF2B5EF4-FFF2-40B4-BE49-F238E27FC236}">
                <a16:creationId xmlns:a16="http://schemas.microsoft.com/office/drawing/2014/main" id="{4C410553-E0CE-7B33-B74A-0838713F2F6B}"/>
              </a:ext>
            </a:extLst>
          </p:cNvPr>
          <p:cNvSpPr>
            <a:spLocks noGrp="1"/>
          </p:cNvSpPr>
          <p:nvPr>
            <p:ph idx="1"/>
          </p:nvPr>
        </p:nvSpPr>
        <p:spPr>
          <a:xfrm>
            <a:off x="228600" y="4622333"/>
            <a:ext cx="11861799" cy="1988353"/>
          </a:xfrm>
        </p:spPr>
        <p:txBody>
          <a:bodyPr>
            <a:normAutofit lnSpcReduction="10000"/>
          </a:bodyPr>
          <a:lstStyle/>
          <a:p>
            <a:r>
              <a:rPr lang="en-US" dirty="0"/>
              <a:t>VIF values of model0: Economy (</a:t>
            </a:r>
            <a:r>
              <a:rPr lang="en-US" b="1" dirty="0"/>
              <a:t>5.1656</a:t>
            </a:r>
            <a:r>
              <a:rPr lang="en-US" dirty="0"/>
              <a:t>), Family (</a:t>
            </a:r>
            <a:r>
              <a:rPr lang="en-US" b="1" dirty="0"/>
              <a:t>3.0635</a:t>
            </a:r>
            <a:r>
              <a:rPr lang="en-US" dirty="0"/>
              <a:t>), Health (</a:t>
            </a:r>
            <a:r>
              <a:rPr lang="en-US" b="1" dirty="0"/>
              <a:t>4.2707</a:t>
            </a:r>
            <a:r>
              <a:rPr lang="en-US" dirty="0"/>
              <a:t>), Freedom (1.5864), Trust (1.5961), Generosity (1.2097), </a:t>
            </a:r>
            <a:r>
              <a:rPr lang="en-US" dirty="0" err="1"/>
              <a:t>nfRegion</a:t>
            </a:r>
            <a:r>
              <a:rPr lang="en-US" dirty="0"/>
              <a:t> (1.3929).</a:t>
            </a:r>
          </a:p>
          <a:p>
            <a:r>
              <a:rPr lang="en-US" dirty="0"/>
              <a:t>After deleting Economy, VIF of Family and Health decreased to 2.3476 and 2.5395 respectively.</a:t>
            </a:r>
          </a:p>
          <a:p>
            <a:endParaRPr lang="en-SA" dirty="0"/>
          </a:p>
        </p:txBody>
      </p:sp>
      <p:pic>
        <p:nvPicPr>
          <p:cNvPr id="4" name="Picture 3">
            <a:extLst>
              <a:ext uri="{FF2B5EF4-FFF2-40B4-BE49-F238E27FC236}">
                <a16:creationId xmlns:a16="http://schemas.microsoft.com/office/drawing/2014/main" id="{65BBF5D1-6D86-C323-B1D2-1F0C3BAB142C}"/>
              </a:ext>
            </a:extLst>
          </p:cNvPr>
          <p:cNvPicPr>
            <a:picLocks noChangeAspect="1"/>
          </p:cNvPicPr>
          <p:nvPr/>
        </p:nvPicPr>
        <p:blipFill>
          <a:blip r:embed="rId3"/>
          <a:stretch>
            <a:fillRect/>
          </a:stretch>
        </p:blipFill>
        <p:spPr>
          <a:xfrm>
            <a:off x="3302000" y="875027"/>
            <a:ext cx="5330272" cy="3730527"/>
          </a:xfrm>
          <a:prstGeom prst="rect">
            <a:avLst/>
          </a:prstGeom>
        </p:spPr>
      </p:pic>
      <p:sp>
        <p:nvSpPr>
          <p:cNvPr id="7" name="Rectangle 6">
            <a:extLst>
              <a:ext uri="{FF2B5EF4-FFF2-40B4-BE49-F238E27FC236}">
                <a16:creationId xmlns:a16="http://schemas.microsoft.com/office/drawing/2014/main" id="{FF948B12-8AD3-AC63-2310-CBA47E6326B6}"/>
              </a:ext>
            </a:extLst>
          </p:cNvPr>
          <p:cNvSpPr/>
          <p:nvPr/>
        </p:nvSpPr>
        <p:spPr>
          <a:xfrm>
            <a:off x="4806892" y="1526960"/>
            <a:ext cx="570451" cy="3941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noFill/>
            </a:endParaRPr>
          </a:p>
        </p:txBody>
      </p:sp>
      <p:sp>
        <p:nvSpPr>
          <p:cNvPr id="8" name="Rectangle 7">
            <a:extLst>
              <a:ext uri="{FF2B5EF4-FFF2-40B4-BE49-F238E27FC236}">
                <a16:creationId xmlns:a16="http://schemas.microsoft.com/office/drawing/2014/main" id="{1871B829-5E51-BB78-A791-DB9070B1E09D}"/>
              </a:ext>
            </a:extLst>
          </p:cNvPr>
          <p:cNvSpPr/>
          <p:nvPr/>
        </p:nvSpPr>
        <p:spPr>
          <a:xfrm>
            <a:off x="5396685" y="1526959"/>
            <a:ext cx="570451" cy="3941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noFill/>
            </a:endParaRPr>
          </a:p>
        </p:txBody>
      </p:sp>
      <p:sp>
        <p:nvSpPr>
          <p:cNvPr id="9" name="Rectangle 8">
            <a:extLst>
              <a:ext uri="{FF2B5EF4-FFF2-40B4-BE49-F238E27FC236}">
                <a16:creationId xmlns:a16="http://schemas.microsoft.com/office/drawing/2014/main" id="{D4614432-5129-1BE2-EB27-2E29E3C77CAC}"/>
              </a:ext>
            </a:extLst>
          </p:cNvPr>
          <p:cNvSpPr/>
          <p:nvPr/>
        </p:nvSpPr>
        <p:spPr>
          <a:xfrm>
            <a:off x="5399481" y="1937857"/>
            <a:ext cx="570451" cy="3941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noFill/>
            </a:endParaRPr>
          </a:p>
        </p:txBody>
      </p:sp>
    </p:spTree>
    <p:extLst>
      <p:ext uri="{BB962C8B-B14F-4D97-AF65-F5344CB8AC3E}">
        <p14:creationId xmlns:p14="http://schemas.microsoft.com/office/powerpoint/2010/main" val="3837279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5BAB2-025D-849D-9EC6-8599CEFBC9D8}"/>
              </a:ext>
            </a:extLst>
          </p:cNvPr>
          <p:cNvSpPr>
            <a:spLocks noGrp="1"/>
          </p:cNvSpPr>
          <p:nvPr>
            <p:ph type="title"/>
          </p:nvPr>
        </p:nvSpPr>
        <p:spPr/>
        <p:txBody>
          <a:bodyPr/>
          <a:lstStyle/>
          <a:p>
            <a:r>
              <a:rPr lang="en-US" dirty="0"/>
              <a:t>Multiple Linear Regression</a:t>
            </a:r>
            <a:endParaRPr lang="en-SA"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D23A636-053D-765B-B056-C7D5DB81A3EE}"/>
                  </a:ext>
                </a:extLst>
              </p:cNvPr>
              <p:cNvSpPr>
                <a:spLocks noGrp="1"/>
              </p:cNvSpPr>
              <p:nvPr>
                <p:ph idx="1"/>
              </p:nvPr>
            </p:nvSpPr>
            <p:spPr>
              <a:xfrm>
                <a:off x="228600" y="1146560"/>
                <a:ext cx="11963400" cy="5229073"/>
              </a:xfrm>
            </p:spPr>
            <p:txBody>
              <a:bodyPr>
                <a:normAutofit/>
              </a:bodyPr>
              <a:lstStyle/>
              <a:p>
                <a:r>
                  <a:rPr lang="en-US" dirty="0"/>
                  <a:t>For comparing the models adjusted R</a:t>
                </a:r>
                <a:r>
                  <a:rPr lang="en-US" baseline="30000" dirty="0"/>
                  <a:t>2</a:t>
                </a:r>
                <a:r>
                  <a:rPr lang="en-US" dirty="0"/>
                  <a:t> is used instead of R</a:t>
                </a:r>
                <a:r>
                  <a:rPr lang="en-US" baseline="30000" dirty="0"/>
                  <a:t>2</a:t>
                </a:r>
                <a:r>
                  <a:rPr lang="en-US" dirty="0"/>
                  <a:t>.</a:t>
                </a:r>
              </a:p>
              <a:p>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SA" i="1" smtClean="0">
                              <a:effectLst/>
                              <a:latin typeface="Cambria Math" panose="02040503050406030204" pitchFamily="18" charset="0"/>
                              <a:ea typeface="Calibri" panose="020F0502020204030204" pitchFamily="34" charset="0"/>
                              <a:cs typeface="Times New Roman" panose="02020603050405020304" pitchFamily="18" charset="0"/>
                            </a:rPr>
                          </m:ctrlPr>
                        </m:sSubSupPr>
                        <m:e>
                          <m:r>
                            <a:rPr lang="en-SA" i="1">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en-SA" i="1">
                              <a:effectLst/>
                              <a:latin typeface="Cambria Math" panose="02040503050406030204" pitchFamily="18" charset="0"/>
                              <a:ea typeface="Times New Roman" panose="02020603050405020304" pitchFamily="18" charset="0"/>
                              <a:cs typeface="Times New Roman" panose="02020603050405020304" pitchFamily="18" charset="0"/>
                            </a:rPr>
                            <m:t>𝑎</m:t>
                          </m:r>
                        </m:sub>
                        <m:sup>
                          <m:r>
                            <a:rPr lang="en-SA" i="1">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en-SA" i="1">
                          <a:effectLst/>
                          <a:latin typeface="Cambria Math" panose="02040503050406030204" pitchFamily="18" charset="0"/>
                          <a:ea typeface="Times New Roman" panose="02020603050405020304" pitchFamily="18" charset="0"/>
                          <a:cs typeface="Times New Roman" panose="02020603050405020304" pitchFamily="18" charset="0"/>
                        </a:rPr>
                        <m:t>=1−</m:t>
                      </m:r>
                      <m:f>
                        <m:fPr>
                          <m:ctrlPr>
                            <a:rPr lang="en-SA"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SA" i="1">
                              <a:effectLst/>
                              <a:latin typeface="Cambria Math" panose="02040503050406030204" pitchFamily="18" charset="0"/>
                              <a:ea typeface="Times New Roman" panose="02020603050405020304" pitchFamily="18" charset="0"/>
                              <a:cs typeface="Times New Roman" panose="02020603050405020304" pitchFamily="18" charset="0"/>
                            </a:rPr>
                            <m:t>𝑆𝑆𝐸</m:t>
                          </m:r>
                          <m:r>
                            <a:rPr lang="en-SA" i="1">
                              <a:effectLst/>
                              <a:latin typeface="Cambria Math" panose="02040503050406030204" pitchFamily="18" charset="0"/>
                              <a:ea typeface="Times New Roman" panose="02020603050405020304" pitchFamily="18" charset="0"/>
                              <a:cs typeface="Times New Roman" panose="02020603050405020304" pitchFamily="18" charset="0"/>
                            </a:rPr>
                            <m:t>/(</m:t>
                          </m:r>
                          <m:r>
                            <a:rPr lang="en-SA"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SA" i="1">
                              <a:effectLst/>
                              <a:latin typeface="Cambria Math" panose="02040503050406030204" pitchFamily="18" charset="0"/>
                              <a:ea typeface="Times New Roman" panose="02020603050405020304" pitchFamily="18" charset="0"/>
                              <a:cs typeface="Times New Roman" panose="02020603050405020304" pitchFamily="18" charset="0"/>
                            </a:rPr>
                            <m:t>−</m:t>
                          </m:r>
                          <m:r>
                            <a:rPr lang="en-SA" i="1">
                              <a:effectLst/>
                              <a:latin typeface="Cambria Math" panose="02040503050406030204" pitchFamily="18" charset="0"/>
                              <a:ea typeface="Times New Roman" panose="02020603050405020304" pitchFamily="18" charset="0"/>
                              <a:cs typeface="Times New Roman" panose="02020603050405020304" pitchFamily="18" charset="0"/>
                            </a:rPr>
                            <m:t>𝑝</m:t>
                          </m:r>
                          <m:r>
                            <a:rPr lang="en-SA"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SA" i="1">
                              <a:effectLst/>
                              <a:latin typeface="Cambria Math" panose="02040503050406030204" pitchFamily="18" charset="0"/>
                              <a:ea typeface="Times New Roman" panose="02020603050405020304" pitchFamily="18" charset="0"/>
                              <a:cs typeface="Times New Roman" panose="02020603050405020304" pitchFamily="18" charset="0"/>
                            </a:rPr>
                            <m:t>𝑆𝑆𝑇</m:t>
                          </m:r>
                          <m:r>
                            <a:rPr lang="en-SA" i="1">
                              <a:effectLst/>
                              <a:latin typeface="Cambria Math" panose="02040503050406030204" pitchFamily="18" charset="0"/>
                              <a:ea typeface="Times New Roman" panose="02020603050405020304" pitchFamily="18" charset="0"/>
                              <a:cs typeface="Times New Roman" panose="02020603050405020304" pitchFamily="18" charset="0"/>
                            </a:rPr>
                            <m:t>/(</m:t>
                          </m:r>
                          <m:r>
                            <a:rPr lang="en-SA"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SA" i="1">
                              <a:effectLst/>
                              <a:latin typeface="Cambria Math" panose="02040503050406030204" pitchFamily="18" charset="0"/>
                              <a:ea typeface="Times New Roman" panose="02020603050405020304" pitchFamily="18" charset="0"/>
                              <a:cs typeface="Times New Roman" panose="02020603050405020304" pitchFamily="18" charset="0"/>
                            </a:rPr>
                            <m:t>−1)</m:t>
                          </m:r>
                        </m:den>
                      </m:f>
                    </m:oMath>
                  </m:oMathPara>
                </a14:m>
                <a:endParaRPr lang="en-SA" dirty="0">
                  <a:effectLst/>
                  <a:latin typeface="Times New Roman" panose="02020603050405020304" pitchFamily="18" charset="0"/>
                  <a:ea typeface="Times New Roman" panose="02020603050405020304" pitchFamily="18" charset="0"/>
                </a:endParaRPr>
              </a:p>
              <a:p>
                <a:endParaRPr lang="en-US" dirty="0"/>
              </a:p>
              <a:p>
                <a:r>
                  <a:rPr lang="en-US" dirty="0"/>
                  <a:t>For residual analysis, the used methods are diagnostic plots, residual plots, Shapiro test, and non-constant variance test. To test normality, linearity, homogeneity of the variance, and cook’s distance.</a:t>
                </a:r>
              </a:p>
            </p:txBody>
          </p:sp>
        </mc:Choice>
        <mc:Fallback>
          <p:sp>
            <p:nvSpPr>
              <p:cNvPr id="3" name="Content Placeholder 2">
                <a:extLst>
                  <a:ext uri="{FF2B5EF4-FFF2-40B4-BE49-F238E27FC236}">
                    <a16:creationId xmlns:a16="http://schemas.microsoft.com/office/drawing/2014/main" id="{FD23A636-053D-765B-B056-C7D5DB81A3EE}"/>
                  </a:ext>
                </a:extLst>
              </p:cNvPr>
              <p:cNvSpPr>
                <a:spLocks noGrp="1" noRot="1" noChangeAspect="1" noMove="1" noResize="1" noEditPoints="1" noAdjustHandles="1" noChangeArrowheads="1" noChangeShapeType="1" noTextEdit="1"/>
              </p:cNvSpPr>
              <p:nvPr>
                <p:ph idx="1"/>
              </p:nvPr>
            </p:nvSpPr>
            <p:spPr>
              <a:xfrm>
                <a:off x="228600" y="1146560"/>
                <a:ext cx="11963400" cy="5229073"/>
              </a:xfrm>
              <a:blipFill>
                <a:blip r:embed="rId2"/>
                <a:stretch>
                  <a:fillRect l="-954" t="-1453"/>
                </a:stretch>
              </a:blipFill>
            </p:spPr>
            <p:txBody>
              <a:bodyPr/>
              <a:lstStyle/>
              <a:p>
                <a:r>
                  <a:rPr lang="en-SA">
                    <a:noFill/>
                  </a:rPr>
                  <a:t> </a:t>
                </a:r>
              </a:p>
            </p:txBody>
          </p:sp>
        </mc:Fallback>
      </mc:AlternateContent>
    </p:spTree>
    <p:extLst>
      <p:ext uri="{BB962C8B-B14F-4D97-AF65-F5344CB8AC3E}">
        <p14:creationId xmlns:p14="http://schemas.microsoft.com/office/powerpoint/2010/main" val="4262367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B30BC-D343-A9CC-7E9F-3DB3BE88035A}"/>
              </a:ext>
            </a:extLst>
          </p:cNvPr>
          <p:cNvSpPr>
            <a:spLocks noGrp="1"/>
          </p:cNvSpPr>
          <p:nvPr>
            <p:ph type="title"/>
          </p:nvPr>
        </p:nvSpPr>
        <p:spPr/>
        <p:txBody>
          <a:bodyPr/>
          <a:lstStyle/>
          <a:p>
            <a:r>
              <a:rPr lang="en-US" dirty="0"/>
              <a:t>Multiple Linear Regression</a:t>
            </a:r>
            <a:endParaRPr lang="en-SA" dirty="0"/>
          </a:p>
        </p:txBody>
      </p:sp>
      <p:sp>
        <p:nvSpPr>
          <p:cNvPr id="3" name="Content Placeholder 2">
            <a:extLst>
              <a:ext uri="{FF2B5EF4-FFF2-40B4-BE49-F238E27FC236}">
                <a16:creationId xmlns:a16="http://schemas.microsoft.com/office/drawing/2014/main" id="{B22AF426-F556-73BD-5B12-88E6C484C18F}"/>
              </a:ext>
            </a:extLst>
          </p:cNvPr>
          <p:cNvSpPr>
            <a:spLocks noGrp="1"/>
          </p:cNvSpPr>
          <p:nvPr>
            <p:ph idx="1"/>
          </p:nvPr>
        </p:nvSpPr>
        <p:spPr>
          <a:xfrm>
            <a:off x="165099" y="5063753"/>
            <a:ext cx="11861799" cy="1215353"/>
          </a:xfrm>
        </p:spPr>
        <p:txBody>
          <a:bodyPr/>
          <a:lstStyle/>
          <a:p>
            <a:r>
              <a:rPr lang="en-US" dirty="0"/>
              <a:t>The model with family have adj. R</a:t>
            </a:r>
            <a:r>
              <a:rPr lang="en-US" baseline="30000" dirty="0"/>
              <a:t>2</a:t>
            </a:r>
            <a:r>
              <a:rPr lang="en-US" dirty="0"/>
              <a:t> = </a:t>
            </a:r>
            <a:r>
              <a:rPr lang="en-SA" dirty="0"/>
              <a:t>﻿0.73025</a:t>
            </a:r>
          </a:p>
          <a:p>
            <a:r>
              <a:rPr lang="en-US" dirty="0"/>
              <a:t>The model with family</a:t>
            </a:r>
            <a:r>
              <a:rPr lang="en-US" baseline="30000" dirty="0"/>
              <a:t>2</a:t>
            </a:r>
            <a:r>
              <a:rPr lang="en-US" dirty="0"/>
              <a:t> have adj. R</a:t>
            </a:r>
            <a:r>
              <a:rPr lang="en-US" baseline="30000" dirty="0"/>
              <a:t>2</a:t>
            </a:r>
            <a:r>
              <a:rPr lang="en-US" dirty="0"/>
              <a:t> = </a:t>
            </a:r>
            <a:r>
              <a:rPr lang="en-SA" dirty="0"/>
              <a:t>﻿﻿0.73653</a:t>
            </a:r>
          </a:p>
        </p:txBody>
      </p:sp>
      <p:pic>
        <p:nvPicPr>
          <p:cNvPr id="4" name="Picture 3">
            <a:extLst>
              <a:ext uri="{FF2B5EF4-FFF2-40B4-BE49-F238E27FC236}">
                <a16:creationId xmlns:a16="http://schemas.microsoft.com/office/drawing/2014/main" id="{7D363490-38DF-2C2B-6D42-3B8312E73C14}"/>
              </a:ext>
            </a:extLst>
          </p:cNvPr>
          <p:cNvPicPr>
            <a:picLocks noChangeAspect="1"/>
          </p:cNvPicPr>
          <p:nvPr/>
        </p:nvPicPr>
        <p:blipFill>
          <a:blip r:embed="rId3"/>
          <a:stretch>
            <a:fillRect/>
          </a:stretch>
        </p:blipFill>
        <p:spPr>
          <a:xfrm>
            <a:off x="2725373" y="899247"/>
            <a:ext cx="6741253" cy="4164506"/>
          </a:xfrm>
          <a:prstGeom prst="rect">
            <a:avLst/>
          </a:prstGeom>
        </p:spPr>
      </p:pic>
    </p:spTree>
    <p:extLst>
      <p:ext uri="{BB962C8B-B14F-4D97-AF65-F5344CB8AC3E}">
        <p14:creationId xmlns:p14="http://schemas.microsoft.com/office/powerpoint/2010/main" val="3400332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3B4A8-31F3-A84E-0FD4-48F29B4FC941}"/>
              </a:ext>
            </a:extLst>
          </p:cNvPr>
          <p:cNvSpPr>
            <a:spLocks noGrp="1"/>
          </p:cNvSpPr>
          <p:nvPr>
            <p:ph type="title"/>
          </p:nvPr>
        </p:nvSpPr>
        <p:spPr/>
        <p:txBody>
          <a:bodyPr/>
          <a:lstStyle/>
          <a:p>
            <a:r>
              <a:rPr lang="en-US" dirty="0"/>
              <a:t>Multiple Linear Regression</a:t>
            </a:r>
            <a:endParaRPr lang="en-S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F212DF-5018-4993-0F6E-F074EA1B478F}"/>
                  </a:ext>
                </a:extLst>
              </p:cNvPr>
              <p:cNvSpPr>
                <a:spLocks noGrp="1"/>
              </p:cNvSpPr>
              <p:nvPr>
                <p:ph idx="1"/>
              </p:nvPr>
            </p:nvSpPr>
            <p:spPr/>
            <p:txBody>
              <a:bodyPr/>
              <a:lstStyle/>
              <a:p>
                <a:r>
                  <a:rPr lang="en-US" dirty="0"/>
                  <a:t>After continue backward selection, the model end with: </a:t>
                </a:r>
                <a14:m>
                  <m:oMath xmlns:m="http://schemas.openxmlformats.org/officeDocument/2006/math">
                    <m:r>
                      <a:rPr lang="en-US" i="1" smtClean="0">
                        <a:latin typeface="Cambria Math" panose="02040503050406030204" pitchFamily="18" charset="0"/>
                      </a:rPr>
                      <m:t>𝐻𝑎𝑝𝑝𝑖𝑛𝑒𝑠𝑠</m:t>
                    </m:r>
                    <m:r>
                      <a:rPr lang="en-US" b="0" i="1" smtClean="0">
                        <a:latin typeface="Cambria Math" panose="02040503050406030204" pitchFamily="18" charset="0"/>
                      </a:rPr>
                      <m:t> </m:t>
                    </m:r>
                    <m:r>
                      <a:rPr lang="en-US" i="1" smtClean="0">
                        <a:latin typeface="Cambria Math" panose="02040503050406030204" pitchFamily="18" charset="0"/>
                      </a:rPr>
                      <m:t>𝑆𝑐𝑜𝑟𝑒</m:t>
                    </m:r>
                    <m:r>
                      <a:rPr lang="en-US" i="1" smtClean="0">
                        <a:latin typeface="Cambria Math" panose="02040503050406030204" pitchFamily="18" charset="0"/>
                      </a:rPr>
                      <m:t>=2.5624×</m:t>
                    </m:r>
                    <m:sSup>
                      <m:sSupPr>
                        <m:ctrlPr>
                          <a:rPr lang="en-US" i="1" smtClean="0">
                            <a:latin typeface="Cambria Math" panose="02040503050406030204" pitchFamily="18" charset="0"/>
                          </a:rPr>
                        </m:ctrlPr>
                      </m:sSupPr>
                      <m:e>
                        <m:r>
                          <a:rPr lang="en-US" i="1">
                            <a:latin typeface="Cambria Math" panose="02040503050406030204" pitchFamily="18" charset="0"/>
                          </a:rPr>
                          <m:t>𝐹𝑎𝑚𝑖𝑙𝑦</m:t>
                        </m:r>
                      </m:e>
                      <m:sup>
                        <m:r>
                          <a:rPr lang="en-US" b="0" i="1" smtClean="0">
                            <a:latin typeface="Cambria Math" panose="02040503050406030204" pitchFamily="18" charset="0"/>
                          </a:rPr>
                          <m:t>2</m:t>
                        </m:r>
                      </m:sup>
                    </m:sSup>
                    <m:r>
                      <a:rPr lang="en-US" i="1">
                        <a:latin typeface="Cambria Math" panose="02040503050406030204" pitchFamily="18" charset="0"/>
                      </a:rPr>
                      <m:t>+0.0467×</m:t>
                    </m:r>
                    <m:r>
                      <a:rPr lang="en-US" i="1">
                        <a:latin typeface="Cambria Math" panose="02040503050406030204" pitchFamily="18" charset="0"/>
                      </a:rPr>
                      <m:t>𝐻𝑒𝑎𝑙𝑡h</m:t>
                    </m:r>
                    <m:r>
                      <a:rPr lang="en-US" i="1">
                        <a:latin typeface="Cambria Math" panose="02040503050406030204" pitchFamily="18" charset="0"/>
                      </a:rPr>
                      <m:t>+1.7974×</m:t>
                    </m:r>
                    <m:r>
                      <a:rPr lang="en-US" i="1">
                        <a:latin typeface="Cambria Math" panose="02040503050406030204" pitchFamily="18" charset="0"/>
                      </a:rPr>
                      <m:t>𝐹𝑟𝑒𝑒𝑑𝑜𝑚</m:t>
                    </m:r>
                    <m:r>
                      <a:rPr lang="en-US" i="1">
                        <a:latin typeface="Cambria Math" panose="02040503050406030204" pitchFamily="18" charset="0"/>
                      </a:rPr>
                      <m:t>−0.9048×</m:t>
                    </m:r>
                    <m:r>
                      <a:rPr lang="en-US" i="1">
                        <a:latin typeface="Cambria Math" panose="02040503050406030204" pitchFamily="18" charset="0"/>
                      </a:rPr>
                      <m:t>𝑇𝑟𝑢𝑠𝑡</m:t>
                    </m:r>
                    <m:r>
                      <a:rPr lang="en-US" b="0" i="1" smtClean="0">
                        <a:latin typeface="Cambria Math" panose="02040503050406030204" pitchFamily="18" charset="0"/>
                      </a:rPr>
                      <m:t>,</m:t>
                    </m:r>
                  </m:oMath>
                </a14:m>
                <a:endParaRPr lang="en-US" dirty="0"/>
              </a:p>
              <a:p>
                <a:pPr marL="319088" indent="0">
                  <a:buNone/>
                </a:pPr>
                <a:r>
                  <a:rPr lang="en-US" dirty="0"/>
                  <a:t>with adj. R</a:t>
                </a:r>
                <a:r>
                  <a:rPr lang="en-US" baseline="30000" dirty="0"/>
                  <a:t>2</a:t>
                </a:r>
                <a:r>
                  <a:rPr lang="en-US" dirty="0"/>
                  <a:t> = 0.9904. While the first model adj. R</a:t>
                </a:r>
                <a:r>
                  <a:rPr lang="en-US" baseline="30000" dirty="0"/>
                  <a:t>2</a:t>
                </a:r>
                <a:r>
                  <a:rPr lang="en-US" dirty="0"/>
                  <a:t> = 0.7303</a:t>
                </a:r>
              </a:p>
              <a:p>
                <a:pPr marL="319088" indent="0">
                  <a:buNone/>
                </a:pPr>
                <a:endParaRPr lang="en-US" dirty="0"/>
              </a:p>
              <a:p>
                <a:r>
                  <a:rPr lang="en-US" dirty="0"/>
                  <a:t>Shapiro-Wilk normality test model0: W = 0.968, p-value = 0.0015</a:t>
                </a:r>
              </a:p>
              <a:p>
                <a:r>
                  <a:rPr lang="en-US" dirty="0"/>
                  <a:t>Shapiro-Wilk normality test modelf: W = 0.9746, p-value = 0.0073</a:t>
                </a:r>
              </a:p>
              <a:p>
                <a:r>
                  <a:rPr lang="en-US" dirty="0"/>
                  <a:t>Non-constant Variance Score Test model0: Chi-square = 5.1996, p = 0.0226</a:t>
                </a:r>
              </a:p>
              <a:p>
                <a:r>
                  <a:rPr lang="en-US" dirty="0"/>
                  <a:t>Non-constant Variance Score Test modelf: Chi-square = 5.5263, p = 0.0187</a:t>
                </a:r>
              </a:p>
              <a:p>
                <a:r>
                  <a:rPr lang="en-US" dirty="0"/>
                  <a:t>And for anova(model0, modelf), p = 0.05657</a:t>
                </a:r>
              </a:p>
            </p:txBody>
          </p:sp>
        </mc:Choice>
        <mc:Fallback xmlns="">
          <p:sp>
            <p:nvSpPr>
              <p:cNvPr id="3" name="Content Placeholder 2">
                <a:extLst>
                  <a:ext uri="{FF2B5EF4-FFF2-40B4-BE49-F238E27FC236}">
                    <a16:creationId xmlns:a16="http://schemas.microsoft.com/office/drawing/2014/main" id="{35F212DF-5018-4993-0F6E-F074EA1B478F}"/>
                  </a:ext>
                </a:extLst>
              </p:cNvPr>
              <p:cNvSpPr>
                <a:spLocks noGrp="1" noRot="1" noChangeAspect="1" noMove="1" noResize="1" noEditPoints="1" noAdjustHandles="1" noChangeArrowheads="1" noChangeShapeType="1" noTextEdit="1"/>
              </p:cNvSpPr>
              <p:nvPr>
                <p:ph idx="1"/>
              </p:nvPr>
            </p:nvSpPr>
            <p:spPr>
              <a:blipFill>
                <a:blip r:embed="rId3"/>
                <a:stretch>
                  <a:fillRect l="-964" t="-1489"/>
                </a:stretch>
              </a:blipFill>
            </p:spPr>
            <p:txBody>
              <a:bodyPr/>
              <a:lstStyle/>
              <a:p>
                <a:r>
                  <a:rPr lang="en-SA">
                    <a:noFill/>
                  </a:rPr>
                  <a:t> </a:t>
                </a:r>
              </a:p>
            </p:txBody>
          </p:sp>
        </mc:Fallback>
      </mc:AlternateContent>
    </p:spTree>
    <p:extLst>
      <p:ext uri="{BB962C8B-B14F-4D97-AF65-F5344CB8AC3E}">
        <p14:creationId xmlns:p14="http://schemas.microsoft.com/office/powerpoint/2010/main" val="1843357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05651-1DBF-E637-1500-E5192FE4AEFC}"/>
              </a:ext>
            </a:extLst>
          </p:cNvPr>
          <p:cNvSpPr>
            <a:spLocks noGrp="1"/>
          </p:cNvSpPr>
          <p:nvPr>
            <p:ph type="title"/>
          </p:nvPr>
        </p:nvSpPr>
        <p:spPr/>
        <p:txBody>
          <a:bodyPr/>
          <a:lstStyle/>
          <a:p>
            <a:r>
              <a:rPr lang="en-US" dirty="0"/>
              <a:t>Multiple Linear Regression</a:t>
            </a:r>
            <a:endParaRPr lang="en-SA" dirty="0"/>
          </a:p>
        </p:txBody>
      </p:sp>
      <p:pic>
        <p:nvPicPr>
          <p:cNvPr id="4" name="Picture 3">
            <a:extLst>
              <a:ext uri="{FF2B5EF4-FFF2-40B4-BE49-F238E27FC236}">
                <a16:creationId xmlns:a16="http://schemas.microsoft.com/office/drawing/2014/main" id="{2B236A40-48DB-8FC5-BA97-A4EE384A7542}"/>
              </a:ext>
            </a:extLst>
          </p:cNvPr>
          <p:cNvPicPr>
            <a:picLocks noChangeAspect="1"/>
          </p:cNvPicPr>
          <p:nvPr/>
        </p:nvPicPr>
        <p:blipFill>
          <a:blip r:embed="rId2"/>
          <a:stretch>
            <a:fillRect/>
          </a:stretch>
        </p:blipFill>
        <p:spPr>
          <a:xfrm>
            <a:off x="183143" y="1340649"/>
            <a:ext cx="5817714" cy="3998636"/>
          </a:xfrm>
          <a:prstGeom prst="rect">
            <a:avLst/>
          </a:prstGeom>
        </p:spPr>
      </p:pic>
      <p:pic>
        <p:nvPicPr>
          <p:cNvPr id="5" name="Picture 4">
            <a:extLst>
              <a:ext uri="{FF2B5EF4-FFF2-40B4-BE49-F238E27FC236}">
                <a16:creationId xmlns:a16="http://schemas.microsoft.com/office/drawing/2014/main" id="{C542D19B-B725-8BE4-735A-8771241DA9DB}"/>
              </a:ext>
            </a:extLst>
          </p:cNvPr>
          <p:cNvPicPr>
            <a:picLocks noChangeAspect="1"/>
          </p:cNvPicPr>
          <p:nvPr/>
        </p:nvPicPr>
        <p:blipFill>
          <a:blip r:embed="rId3"/>
          <a:stretch>
            <a:fillRect/>
          </a:stretch>
        </p:blipFill>
        <p:spPr>
          <a:xfrm>
            <a:off x="6174297" y="1340649"/>
            <a:ext cx="5834560" cy="3998636"/>
          </a:xfrm>
          <a:prstGeom prst="rect">
            <a:avLst/>
          </a:prstGeom>
        </p:spPr>
      </p:pic>
    </p:spTree>
    <p:extLst>
      <p:ext uri="{BB962C8B-B14F-4D97-AF65-F5344CB8AC3E}">
        <p14:creationId xmlns:p14="http://schemas.microsoft.com/office/powerpoint/2010/main" val="19769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1E30F-DBA7-6D94-B6F4-FEBDC2BB91BE}"/>
              </a:ext>
            </a:extLst>
          </p:cNvPr>
          <p:cNvSpPr>
            <a:spLocks noGrp="1"/>
          </p:cNvSpPr>
          <p:nvPr>
            <p:ph type="title"/>
          </p:nvPr>
        </p:nvSpPr>
        <p:spPr/>
        <p:txBody>
          <a:bodyPr>
            <a:normAutofit/>
          </a:bodyPr>
          <a:lstStyle/>
          <a:p>
            <a:r>
              <a:rPr lang="en-US" dirty="0"/>
              <a:t>Table of Contents</a:t>
            </a:r>
            <a:endParaRPr lang="en-SA" dirty="0"/>
          </a:p>
        </p:txBody>
      </p:sp>
      <p:sp>
        <p:nvSpPr>
          <p:cNvPr id="3" name="Content Placeholder 2">
            <a:extLst>
              <a:ext uri="{FF2B5EF4-FFF2-40B4-BE49-F238E27FC236}">
                <a16:creationId xmlns:a16="http://schemas.microsoft.com/office/drawing/2014/main" id="{BC8488B9-44F9-F693-CE27-D0ED2A070F7A}"/>
              </a:ext>
            </a:extLst>
          </p:cNvPr>
          <p:cNvSpPr>
            <a:spLocks noGrp="1"/>
          </p:cNvSpPr>
          <p:nvPr>
            <p:ph idx="1"/>
          </p:nvPr>
        </p:nvSpPr>
        <p:spPr>
          <a:xfrm>
            <a:off x="654342" y="1060275"/>
            <a:ext cx="10712742" cy="4978399"/>
          </a:xfrm>
        </p:spPr>
        <p:txBody>
          <a:bodyPr>
            <a:normAutofit/>
          </a:bodyPr>
          <a:lstStyle/>
          <a:p>
            <a:r>
              <a:rPr lang="en-US" sz="3200" dirty="0"/>
              <a:t>Introduction</a:t>
            </a:r>
          </a:p>
          <a:p>
            <a:pPr lvl="1">
              <a:buSzPct val="75000"/>
              <a:buFont typeface="Courier New" panose="02070309020205020404" pitchFamily="49" charset="0"/>
              <a:buChar char="o"/>
            </a:pPr>
            <a:r>
              <a:rPr lang="en-US" sz="2800" dirty="0"/>
              <a:t>Data Description</a:t>
            </a:r>
          </a:p>
          <a:p>
            <a:pPr lvl="1">
              <a:buSzPct val="75000"/>
              <a:buFont typeface="Courier New" panose="02070309020205020404" pitchFamily="49" charset="0"/>
              <a:buChar char="o"/>
            </a:pPr>
            <a:r>
              <a:rPr lang="en-US" sz="2800" dirty="0"/>
              <a:t>The Scientific Goals</a:t>
            </a:r>
          </a:p>
          <a:p>
            <a:r>
              <a:rPr lang="en-US" sz="3200" dirty="0"/>
              <a:t>Exploring data </a:t>
            </a:r>
            <a:r>
              <a:rPr lang="en-US" sz="2400" dirty="0"/>
              <a:t>(Regions and Years)</a:t>
            </a:r>
          </a:p>
          <a:p>
            <a:r>
              <a:rPr lang="en-US" sz="3200" dirty="0"/>
              <a:t>Multi-Collinearity</a:t>
            </a:r>
          </a:p>
          <a:p>
            <a:r>
              <a:rPr lang="en-US" sz="3200" dirty="0"/>
              <a:t>Multiple Linear Regression</a:t>
            </a:r>
          </a:p>
          <a:p>
            <a:r>
              <a:rPr lang="en-US" sz="3200" dirty="0"/>
              <a:t>Logistic Regression </a:t>
            </a:r>
            <a:r>
              <a:rPr lang="en-US" sz="2400" dirty="0"/>
              <a:t>(AIC, ROC, and Confusion Matrix)</a:t>
            </a:r>
            <a:endParaRPr lang="en-US" sz="3200" dirty="0"/>
          </a:p>
          <a:p>
            <a:r>
              <a:rPr lang="en-US" sz="3200" dirty="0"/>
              <a:t>﻿Discussion</a:t>
            </a:r>
          </a:p>
        </p:txBody>
      </p:sp>
    </p:spTree>
    <p:extLst>
      <p:ext uri="{BB962C8B-B14F-4D97-AF65-F5344CB8AC3E}">
        <p14:creationId xmlns:p14="http://schemas.microsoft.com/office/powerpoint/2010/main" val="413658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FCB5-ED90-4A15-BB0B-B12DF1FC6558}"/>
              </a:ext>
            </a:extLst>
          </p:cNvPr>
          <p:cNvSpPr>
            <a:spLocks noGrp="1"/>
          </p:cNvSpPr>
          <p:nvPr>
            <p:ph type="title"/>
          </p:nvPr>
        </p:nvSpPr>
        <p:spPr/>
        <p:txBody>
          <a:bodyPr/>
          <a:lstStyle/>
          <a:p>
            <a:r>
              <a:rPr lang="en-US" dirty="0"/>
              <a:t>Multiple Linear Regression</a:t>
            </a:r>
            <a:endParaRPr lang="en-SA" dirty="0"/>
          </a:p>
        </p:txBody>
      </p:sp>
      <p:pic>
        <p:nvPicPr>
          <p:cNvPr id="4" name="Picture 3">
            <a:extLst>
              <a:ext uri="{FF2B5EF4-FFF2-40B4-BE49-F238E27FC236}">
                <a16:creationId xmlns:a16="http://schemas.microsoft.com/office/drawing/2014/main" id="{E9A8D8AA-9294-2276-F85F-8501EE628FB0}"/>
              </a:ext>
            </a:extLst>
          </p:cNvPr>
          <p:cNvPicPr>
            <a:picLocks noChangeAspect="1"/>
          </p:cNvPicPr>
          <p:nvPr/>
        </p:nvPicPr>
        <p:blipFill>
          <a:blip r:embed="rId3"/>
          <a:stretch>
            <a:fillRect/>
          </a:stretch>
        </p:blipFill>
        <p:spPr>
          <a:xfrm>
            <a:off x="2583641" y="1171177"/>
            <a:ext cx="7024718" cy="4863863"/>
          </a:xfrm>
          <a:prstGeom prst="rect">
            <a:avLst/>
          </a:prstGeom>
        </p:spPr>
      </p:pic>
    </p:spTree>
    <p:extLst>
      <p:ext uri="{BB962C8B-B14F-4D97-AF65-F5344CB8AC3E}">
        <p14:creationId xmlns:p14="http://schemas.microsoft.com/office/powerpoint/2010/main" val="1680593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22833-BCAC-A680-0167-0C516E8EFE5C}"/>
              </a:ext>
            </a:extLst>
          </p:cNvPr>
          <p:cNvSpPr>
            <a:spLocks noGrp="1"/>
          </p:cNvSpPr>
          <p:nvPr>
            <p:ph type="title"/>
          </p:nvPr>
        </p:nvSpPr>
        <p:spPr/>
        <p:txBody>
          <a:bodyPr/>
          <a:lstStyle/>
          <a:p>
            <a:r>
              <a:rPr lang="en-US" dirty="0"/>
              <a:t>Logistic Regression</a:t>
            </a:r>
            <a:endParaRPr lang="en-S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BF8C2E-A621-BDEC-DDAA-AC7865CE54DD}"/>
                  </a:ext>
                </a:extLst>
              </p:cNvPr>
              <p:cNvSpPr>
                <a:spLocks noGrp="1"/>
              </p:cNvSpPr>
              <p:nvPr>
                <p:ph idx="1"/>
              </p:nvPr>
            </p:nvSpPr>
            <p:spPr>
              <a:xfrm>
                <a:off x="228600" y="1146561"/>
                <a:ext cx="11861799" cy="5271172"/>
              </a:xfrm>
            </p:spPr>
            <p:txBody>
              <a:bodyPr/>
              <a:lstStyle/>
              <a:p>
                <a:r>
                  <a:rPr lang="en-US" dirty="0"/>
                  <a:t>Classifying countries to happy and not-happy. To do this we need to use logistic regression.</a:t>
                </a:r>
              </a:p>
              <a:p>
                <a:r>
                  <a:rPr lang="en-US" dirty="0"/>
                  <a:t>Logistic regression model:</a:t>
                </a:r>
              </a:p>
              <a:p>
                <a:pPr marL="0" indent="0">
                  <a:buNone/>
                </a:pPr>
                <a14:m>
                  <m:oMathPara xmlns:m="http://schemas.openxmlformats.org/officeDocument/2006/math">
                    <m:oMathParaPr>
                      <m:jc m:val="centerGroup"/>
                    </m:oMathParaPr>
                    <m:oMath xmlns:m="http://schemas.openxmlformats.org/officeDocument/2006/math">
                      <m:r>
                        <a:rPr lang="en-SA" i="1" smtClean="0">
                          <a:effectLst/>
                          <a:latin typeface="Cambria Math" panose="02040503050406030204" pitchFamily="18" charset="0"/>
                          <a:ea typeface="Times New Roman" panose="02020603050405020304" pitchFamily="18" charset="0"/>
                          <a:cs typeface="Times New Roman" panose="02020603050405020304" pitchFamily="18" charset="0"/>
                        </a:rPr>
                        <m:t>𝜋</m:t>
                      </m:r>
                      <m:d>
                        <m:dPr>
                          <m:ctrlPr>
                            <a:rPr lang="en-SA"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SA" b="1" i="1">
                              <a:effectLst/>
                              <a:latin typeface="Cambria Math" panose="02040503050406030204" pitchFamily="18" charset="0"/>
                              <a:ea typeface="Times New Roman" panose="02020603050405020304" pitchFamily="18" charset="0"/>
                              <a:cs typeface="Times New Roman" panose="02020603050405020304" pitchFamily="18" charset="0"/>
                            </a:rPr>
                            <m:t>𝒙</m:t>
                          </m:r>
                        </m:e>
                      </m:d>
                      <m:r>
                        <a:rPr lang="en-SA"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SA" i="1">
                              <a:effectLst/>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n-SA"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SA" i="1">
                                  <a:effectLst/>
                                  <a:latin typeface="Cambria Math" panose="02040503050406030204" pitchFamily="18" charset="0"/>
                                  <a:ea typeface="Times New Roman" panose="02020603050405020304" pitchFamily="18" charset="0"/>
                                  <a:cs typeface="Times New Roman" panose="02020603050405020304" pitchFamily="18" charset="0"/>
                                </a:rPr>
                                <m:t>𝑒</m:t>
                              </m:r>
                            </m:e>
                            <m:sup>
                              <m:sSub>
                                <m:sSubPr>
                                  <m:ctrlPr>
                                    <a:rPr lang="en-SA"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SA" i="1">
                                      <a:effectLst/>
                                      <a:latin typeface="Cambria Math" panose="02040503050406030204" pitchFamily="18" charset="0"/>
                                      <a:ea typeface="Times New Roman" panose="02020603050405020304" pitchFamily="18" charset="0"/>
                                      <a:cs typeface="Times New Roman" panose="02020603050405020304" pitchFamily="18" charset="0"/>
                                    </a:rPr>
                                    <m:t>𝛽</m:t>
                                  </m:r>
                                </m:e>
                                <m:sub>
                                  <m:r>
                                    <a:rPr lang="en-SA"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SA"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SA"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SA" b="1" i="1">
                                      <a:effectLst/>
                                      <a:latin typeface="Cambria Math" panose="02040503050406030204" pitchFamily="18" charset="0"/>
                                      <a:ea typeface="Times New Roman" panose="02020603050405020304" pitchFamily="18" charset="0"/>
                                      <a:cs typeface="Times New Roman" panose="02020603050405020304" pitchFamily="18" charset="0"/>
                                    </a:rPr>
                                    <m:t>𝜷</m:t>
                                  </m:r>
                                </m:e>
                                <m:sub>
                                  <m:r>
                                    <a:rPr lang="en-SA" b="1" i="1">
                                      <a:effectLst/>
                                      <a:latin typeface="Cambria Math" panose="02040503050406030204" pitchFamily="18" charset="0"/>
                                      <a:ea typeface="Times New Roman" panose="02020603050405020304" pitchFamily="18" charset="0"/>
                                      <a:cs typeface="Times New Roman" panose="02020603050405020304" pitchFamily="18" charset="0"/>
                                    </a:rPr>
                                    <m:t>𝟏</m:t>
                                  </m:r>
                                </m:sub>
                              </m:sSub>
                              <m:r>
                                <a:rPr lang="en-SA" b="1" i="1">
                                  <a:effectLst/>
                                  <a:latin typeface="Cambria Math" panose="02040503050406030204" pitchFamily="18" charset="0"/>
                                  <a:ea typeface="Times New Roman" panose="02020603050405020304" pitchFamily="18" charset="0"/>
                                  <a:cs typeface="Times New Roman" panose="02020603050405020304" pitchFamily="18" charset="0"/>
                                </a:rPr>
                                <m:t>𝒙</m:t>
                              </m:r>
                            </m:sup>
                          </m:sSup>
                        </m:num>
                        <m:den>
                          <m:r>
                            <a:rPr lang="en-SA" i="1">
                              <a:effectLst/>
                              <a:latin typeface="Cambria Math" panose="02040503050406030204" pitchFamily="18" charset="0"/>
                              <a:ea typeface="Times New Roman" panose="02020603050405020304" pitchFamily="18" charset="0"/>
                              <a:cs typeface="Times New Roman" panose="02020603050405020304" pitchFamily="18" charset="0"/>
                            </a:rPr>
                            <m:t>1+</m:t>
                          </m:r>
                          <m:sSup>
                            <m:sSupPr>
                              <m:ctrlPr>
                                <a:rPr lang="en-SA"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SA" i="1">
                                  <a:effectLst/>
                                  <a:latin typeface="Cambria Math" panose="02040503050406030204" pitchFamily="18" charset="0"/>
                                  <a:ea typeface="Times New Roman" panose="02020603050405020304" pitchFamily="18" charset="0"/>
                                  <a:cs typeface="Times New Roman" panose="02020603050405020304" pitchFamily="18" charset="0"/>
                                </a:rPr>
                                <m:t>𝑒</m:t>
                              </m:r>
                            </m:e>
                            <m:sup>
                              <m:sSub>
                                <m:sSubPr>
                                  <m:ctrlPr>
                                    <a:rPr lang="en-SA"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SA" i="1">
                                      <a:effectLst/>
                                      <a:latin typeface="Cambria Math" panose="02040503050406030204" pitchFamily="18" charset="0"/>
                                      <a:ea typeface="Times New Roman" panose="02020603050405020304" pitchFamily="18" charset="0"/>
                                      <a:cs typeface="Times New Roman" panose="02020603050405020304" pitchFamily="18" charset="0"/>
                                    </a:rPr>
                                    <m:t>𝛽</m:t>
                                  </m:r>
                                </m:e>
                                <m:sub>
                                  <m:r>
                                    <a:rPr lang="en-SA"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SA"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SA"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SA" b="1" i="1">
                                      <a:effectLst/>
                                      <a:latin typeface="Cambria Math" panose="02040503050406030204" pitchFamily="18" charset="0"/>
                                      <a:ea typeface="Times New Roman" panose="02020603050405020304" pitchFamily="18" charset="0"/>
                                      <a:cs typeface="Times New Roman" panose="02020603050405020304" pitchFamily="18" charset="0"/>
                                    </a:rPr>
                                    <m:t>𝜷</m:t>
                                  </m:r>
                                </m:e>
                                <m:sub>
                                  <m:r>
                                    <a:rPr lang="en-SA" b="1" i="1">
                                      <a:effectLst/>
                                      <a:latin typeface="Cambria Math" panose="02040503050406030204" pitchFamily="18" charset="0"/>
                                      <a:ea typeface="Times New Roman" panose="02020603050405020304" pitchFamily="18" charset="0"/>
                                      <a:cs typeface="Times New Roman" panose="02020603050405020304" pitchFamily="18" charset="0"/>
                                    </a:rPr>
                                    <m:t>𝟏</m:t>
                                  </m:r>
                                </m:sub>
                              </m:sSub>
                              <m:r>
                                <a:rPr lang="en-SA" b="1" i="1">
                                  <a:effectLst/>
                                  <a:latin typeface="Cambria Math" panose="02040503050406030204" pitchFamily="18" charset="0"/>
                                  <a:ea typeface="Times New Roman" panose="02020603050405020304" pitchFamily="18" charset="0"/>
                                  <a:cs typeface="Times New Roman" panose="02020603050405020304" pitchFamily="18" charset="0"/>
                                </a:rPr>
                                <m:t>𝒙</m:t>
                              </m:r>
                            </m:sup>
                          </m:sSup>
                        </m:den>
                      </m:f>
                    </m:oMath>
                  </m:oMathPara>
                </a14:m>
                <a:endParaRPr lang="en-SA" sz="4000" dirty="0"/>
              </a:p>
              <a:p>
                <a:r>
                  <a:rPr lang="en-US" dirty="0"/>
                  <a:t>Also, it can be written as: </a:t>
                </a:r>
                <a:endParaRPr lang="en-SA" dirty="0"/>
              </a:p>
              <a:p>
                <a:pPr marL="0" indent="0">
                  <a:buNone/>
                </a:pPr>
                <a14:m>
                  <m:oMathPara xmlns:m="http://schemas.openxmlformats.org/officeDocument/2006/math">
                    <m:oMathParaPr>
                      <m:jc m:val="centerGroup"/>
                    </m:oMathParaPr>
                    <m:oMath xmlns:m="http://schemas.openxmlformats.org/officeDocument/2006/math">
                      <m:r>
                        <a:rPr lang="en-SA" i="1" smtClean="0">
                          <a:effectLst/>
                          <a:latin typeface="Cambria Math" panose="02040503050406030204" pitchFamily="18" charset="0"/>
                          <a:ea typeface="Times New Roman" panose="02020603050405020304" pitchFamily="18" charset="0"/>
                          <a:cs typeface="Times New Roman" panose="02020603050405020304" pitchFamily="18" charset="0"/>
                        </a:rPr>
                        <m:t>𝑔</m:t>
                      </m:r>
                      <m:d>
                        <m:dPr>
                          <m:ctrlPr>
                            <a:rPr lang="en-SA"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SA" i="1">
                              <a:effectLst/>
                              <a:latin typeface="Cambria Math" panose="02040503050406030204" pitchFamily="18" charset="0"/>
                              <a:ea typeface="Times New Roman" panose="02020603050405020304" pitchFamily="18" charset="0"/>
                              <a:cs typeface="Times New Roman" panose="02020603050405020304" pitchFamily="18" charset="0"/>
                            </a:rPr>
                            <m:t>𝜋</m:t>
                          </m:r>
                          <m:d>
                            <m:dPr>
                              <m:ctrlPr>
                                <a:rPr lang="en-SA"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SA" b="1" i="1">
                                  <a:effectLst/>
                                  <a:latin typeface="Cambria Math" panose="02040503050406030204" pitchFamily="18" charset="0"/>
                                  <a:ea typeface="Times New Roman" panose="02020603050405020304" pitchFamily="18" charset="0"/>
                                  <a:cs typeface="Times New Roman" panose="02020603050405020304" pitchFamily="18" charset="0"/>
                                </a:rPr>
                                <m:t>𝒙</m:t>
                              </m:r>
                            </m:e>
                          </m:d>
                        </m:e>
                      </m:d>
                      <m:r>
                        <a:rPr lang="en-SA" i="1">
                          <a:effectLst/>
                          <a:latin typeface="Cambria Math" panose="02040503050406030204" pitchFamily="18" charset="0"/>
                          <a:ea typeface="Times New Roman" panose="02020603050405020304" pitchFamily="18" charset="0"/>
                          <a:cs typeface="Times New Roman" panose="02020603050405020304" pitchFamily="18" charset="0"/>
                        </a:rPr>
                        <m:t>=</m:t>
                      </m:r>
                      <m:r>
                        <a:rPr lang="en-SA" i="1">
                          <a:effectLst/>
                          <a:latin typeface="Cambria Math" panose="02040503050406030204" pitchFamily="18" charset="0"/>
                          <a:ea typeface="Times New Roman" panose="02020603050405020304" pitchFamily="18" charset="0"/>
                          <a:cs typeface="Times New Roman" panose="02020603050405020304" pitchFamily="18" charset="0"/>
                        </a:rPr>
                        <m:t>𝑙𝑜𝑔𝑖𝑡</m:t>
                      </m:r>
                      <m:d>
                        <m:dPr>
                          <m:ctrlPr>
                            <a:rPr lang="en-SA"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SA" i="1">
                              <a:effectLst/>
                              <a:latin typeface="Cambria Math" panose="02040503050406030204" pitchFamily="18" charset="0"/>
                              <a:ea typeface="Times New Roman" panose="02020603050405020304" pitchFamily="18" charset="0"/>
                              <a:cs typeface="Times New Roman" panose="02020603050405020304" pitchFamily="18" charset="0"/>
                            </a:rPr>
                            <m:t>𝜋</m:t>
                          </m:r>
                          <m:d>
                            <m:dPr>
                              <m:ctrlPr>
                                <a:rPr lang="en-SA"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SA" b="1" i="1">
                                  <a:effectLst/>
                                  <a:latin typeface="Cambria Math" panose="02040503050406030204" pitchFamily="18" charset="0"/>
                                  <a:ea typeface="Times New Roman" panose="02020603050405020304" pitchFamily="18" charset="0"/>
                                  <a:cs typeface="Times New Roman" panose="02020603050405020304" pitchFamily="18" charset="0"/>
                                </a:rPr>
                                <m:t>𝒙</m:t>
                              </m:r>
                            </m:e>
                          </m:d>
                        </m:e>
                      </m:d>
                      <m:r>
                        <a:rPr lang="en-SA" i="1">
                          <a:effectLst/>
                          <a:latin typeface="Cambria Math" panose="02040503050406030204" pitchFamily="18" charset="0"/>
                          <a:ea typeface="Times New Roman" panose="02020603050405020304" pitchFamily="18" charset="0"/>
                          <a:cs typeface="Times New Roman" panose="02020603050405020304" pitchFamily="18" charset="0"/>
                        </a:rPr>
                        <m:t>=</m:t>
                      </m:r>
                      <m:r>
                        <a:rPr lang="en-SA" i="1">
                          <a:effectLst/>
                          <a:latin typeface="Cambria Math" panose="02040503050406030204" pitchFamily="18" charset="0"/>
                          <a:ea typeface="Times New Roman" panose="02020603050405020304" pitchFamily="18" charset="0"/>
                          <a:cs typeface="Times New Roman" panose="02020603050405020304" pitchFamily="18" charset="0"/>
                        </a:rPr>
                        <m:t>𝑙𝑜𝑔</m:t>
                      </m:r>
                      <m:r>
                        <a:rPr lang="en-SA" i="1">
                          <a:effectLst/>
                          <a:latin typeface="Cambria Math" panose="02040503050406030204" pitchFamily="18" charset="0"/>
                          <a:ea typeface="Times New Roman" panose="02020603050405020304" pitchFamily="18" charset="0"/>
                          <a:cs typeface="Times New Roman" panose="02020603050405020304" pitchFamily="18" charset="0"/>
                        </a:rPr>
                        <m:t>(</m:t>
                      </m:r>
                      <m:r>
                        <a:rPr lang="en-SA" i="1">
                          <a:effectLst/>
                          <a:latin typeface="Cambria Math" panose="02040503050406030204" pitchFamily="18" charset="0"/>
                          <a:ea typeface="Times New Roman" panose="02020603050405020304" pitchFamily="18" charset="0"/>
                          <a:cs typeface="Times New Roman" panose="02020603050405020304" pitchFamily="18" charset="0"/>
                        </a:rPr>
                        <m:t>𝑜𝑑𝑑𝑠</m:t>
                      </m:r>
                      <m:r>
                        <a:rPr lang="en-SA" i="1">
                          <a:effectLst/>
                          <a:latin typeface="Cambria Math" panose="02040503050406030204" pitchFamily="18" charset="0"/>
                          <a:ea typeface="Times New Roman" panose="02020603050405020304" pitchFamily="18" charset="0"/>
                          <a:cs typeface="Times New Roman" panose="02020603050405020304" pitchFamily="18" charset="0"/>
                        </a:rPr>
                        <m:t>)=</m:t>
                      </m:r>
                      <m:func>
                        <m:funcPr>
                          <m:ctrlPr>
                            <a:rPr lang="en-SA" i="1">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en-SA">
                              <a:effectLst/>
                              <a:latin typeface="Cambria Math" panose="02040503050406030204" pitchFamily="18" charset="0"/>
                              <a:ea typeface="Times New Roman" panose="02020603050405020304" pitchFamily="18" charset="0"/>
                              <a:cs typeface="Times New Roman" panose="02020603050405020304" pitchFamily="18" charset="0"/>
                            </a:rPr>
                            <m:t>log</m:t>
                          </m:r>
                        </m:fName>
                        <m:e>
                          <m:d>
                            <m:dPr>
                              <m:ctrlPr>
                                <a:rPr lang="en-SA"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SA"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SA" i="1">
                                      <a:effectLst/>
                                      <a:latin typeface="Cambria Math" panose="02040503050406030204" pitchFamily="18" charset="0"/>
                                      <a:ea typeface="Times New Roman" panose="02020603050405020304" pitchFamily="18" charset="0"/>
                                      <a:cs typeface="Times New Roman" panose="02020603050405020304" pitchFamily="18" charset="0"/>
                                    </a:rPr>
                                    <m:t>𝜋</m:t>
                                  </m:r>
                                  <m:d>
                                    <m:dPr>
                                      <m:ctrlPr>
                                        <a:rPr lang="en-SA"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SA" b="1" i="1">
                                          <a:effectLst/>
                                          <a:latin typeface="Cambria Math" panose="02040503050406030204" pitchFamily="18" charset="0"/>
                                          <a:ea typeface="Times New Roman" panose="02020603050405020304" pitchFamily="18" charset="0"/>
                                          <a:cs typeface="Times New Roman" panose="02020603050405020304" pitchFamily="18" charset="0"/>
                                        </a:rPr>
                                        <m:t>𝒙</m:t>
                                      </m:r>
                                    </m:e>
                                  </m:d>
                                </m:num>
                                <m:den>
                                  <m:r>
                                    <a:rPr lang="en-SA" i="1">
                                      <a:effectLst/>
                                      <a:latin typeface="Cambria Math" panose="02040503050406030204" pitchFamily="18" charset="0"/>
                                      <a:ea typeface="Times New Roman" panose="02020603050405020304" pitchFamily="18" charset="0"/>
                                      <a:cs typeface="Times New Roman" panose="02020603050405020304" pitchFamily="18" charset="0"/>
                                    </a:rPr>
                                    <m:t>1−</m:t>
                                  </m:r>
                                  <m:r>
                                    <a:rPr lang="en-SA" i="1">
                                      <a:effectLst/>
                                      <a:latin typeface="Cambria Math" panose="02040503050406030204" pitchFamily="18" charset="0"/>
                                      <a:ea typeface="Times New Roman" panose="02020603050405020304" pitchFamily="18" charset="0"/>
                                      <a:cs typeface="Times New Roman" panose="02020603050405020304" pitchFamily="18" charset="0"/>
                                    </a:rPr>
                                    <m:t>𝜋</m:t>
                                  </m:r>
                                  <m:d>
                                    <m:dPr>
                                      <m:ctrlPr>
                                        <a:rPr lang="en-SA"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SA" b="1" i="1">
                                          <a:effectLst/>
                                          <a:latin typeface="Cambria Math" panose="02040503050406030204" pitchFamily="18" charset="0"/>
                                          <a:ea typeface="Times New Roman" panose="02020603050405020304" pitchFamily="18" charset="0"/>
                                          <a:cs typeface="Times New Roman" panose="02020603050405020304" pitchFamily="18" charset="0"/>
                                        </a:rPr>
                                        <m:t>𝒙</m:t>
                                      </m:r>
                                    </m:e>
                                  </m:d>
                                </m:den>
                              </m:f>
                            </m:e>
                          </m:d>
                        </m:e>
                      </m:func>
                      <m:r>
                        <a:rPr lang="en-SA"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SA"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SA" i="1">
                              <a:effectLst/>
                              <a:latin typeface="Cambria Math" panose="02040503050406030204" pitchFamily="18" charset="0"/>
                              <a:ea typeface="Times New Roman" panose="02020603050405020304" pitchFamily="18" charset="0"/>
                              <a:cs typeface="Times New Roman" panose="02020603050405020304" pitchFamily="18" charset="0"/>
                            </a:rPr>
                            <m:t>𝛽</m:t>
                          </m:r>
                        </m:e>
                        <m:sub>
                          <m:r>
                            <a:rPr lang="en-SA"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SA"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SA"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SA" b="1" i="1">
                              <a:effectLst/>
                              <a:latin typeface="Cambria Math" panose="02040503050406030204" pitchFamily="18" charset="0"/>
                              <a:ea typeface="Times New Roman" panose="02020603050405020304" pitchFamily="18" charset="0"/>
                              <a:cs typeface="Times New Roman" panose="02020603050405020304" pitchFamily="18" charset="0"/>
                            </a:rPr>
                            <m:t>𝜷</m:t>
                          </m:r>
                        </m:e>
                        <m:sub>
                          <m:r>
                            <a:rPr lang="en-SA" b="1" i="1">
                              <a:effectLst/>
                              <a:latin typeface="Cambria Math" panose="02040503050406030204" pitchFamily="18" charset="0"/>
                              <a:ea typeface="Times New Roman" panose="02020603050405020304" pitchFamily="18" charset="0"/>
                              <a:cs typeface="Times New Roman" panose="02020603050405020304" pitchFamily="18" charset="0"/>
                            </a:rPr>
                            <m:t>𝟏</m:t>
                          </m:r>
                        </m:sub>
                      </m:sSub>
                      <m:r>
                        <a:rPr lang="en-SA" b="1" i="1">
                          <a:effectLst/>
                          <a:latin typeface="Cambria Math" panose="02040503050406030204" pitchFamily="18" charset="0"/>
                          <a:ea typeface="Times New Roman" panose="02020603050405020304" pitchFamily="18" charset="0"/>
                          <a:cs typeface="Times New Roman" panose="02020603050405020304" pitchFamily="18" charset="0"/>
                        </a:rPr>
                        <m:t>𝒙</m:t>
                      </m:r>
                    </m:oMath>
                  </m:oMathPara>
                </a14:m>
                <a:endParaRPr lang="en-SA" sz="4000" dirty="0"/>
              </a:p>
              <a:p>
                <a:r>
                  <a:rPr lang="en-US" dirty="0"/>
                  <a:t>Fitting the model with all variables, and backward stepwise selection.</a:t>
                </a:r>
                <a:endParaRPr lang="en-SA" dirty="0"/>
              </a:p>
            </p:txBody>
          </p:sp>
        </mc:Choice>
        <mc:Fallback xmlns="">
          <p:sp>
            <p:nvSpPr>
              <p:cNvPr id="3" name="Content Placeholder 2">
                <a:extLst>
                  <a:ext uri="{FF2B5EF4-FFF2-40B4-BE49-F238E27FC236}">
                    <a16:creationId xmlns:a16="http://schemas.microsoft.com/office/drawing/2014/main" id="{E5BF8C2E-A621-BDEC-DDAA-AC7865CE54DD}"/>
                  </a:ext>
                </a:extLst>
              </p:cNvPr>
              <p:cNvSpPr>
                <a:spLocks noGrp="1" noRot="1" noChangeAspect="1" noMove="1" noResize="1" noEditPoints="1" noAdjustHandles="1" noChangeArrowheads="1" noChangeShapeType="1" noTextEdit="1"/>
              </p:cNvSpPr>
              <p:nvPr>
                <p:ph idx="1"/>
              </p:nvPr>
            </p:nvSpPr>
            <p:spPr>
              <a:xfrm>
                <a:off x="228600" y="1146561"/>
                <a:ext cx="11861799" cy="5271172"/>
              </a:xfrm>
              <a:blipFill>
                <a:blip r:embed="rId3"/>
                <a:stretch>
                  <a:fillRect l="-964" t="-1442" r="-1713"/>
                </a:stretch>
              </a:blipFill>
            </p:spPr>
            <p:txBody>
              <a:bodyPr/>
              <a:lstStyle/>
              <a:p>
                <a:r>
                  <a:rPr lang="en-SA">
                    <a:noFill/>
                  </a:rPr>
                  <a:t> </a:t>
                </a:r>
              </a:p>
            </p:txBody>
          </p:sp>
        </mc:Fallback>
      </mc:AlternateContent>
    </p:spTree>
    <p:extLst>
      <p:ext uri="{BB962C8B-B14F-4D97-AF65-F5344CB8AC3E}">
        <p14:creationId xmlns:p14="http://schemas.microsoft.com/office/powerpoint/2010/main" val="2100166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AC084-FEF0-0333-06AF-62B3DBF6D9E5}"/>
              </a:ext>
            </a:extLst>
          </p:cNvPr>
          <p:cNvSpPr>
            <a:spLocks noGrp="1"/>
          </p:cNvSpPr>
          <p:nvPr>
            <p:ph type="title"/>
          </p:nvPr>
        </p:nvSpPr>
        <p:spPr/>
        <p:txBody>
          <a:bodyPr/>
          <a:lstStyle/>
          <a:p>
            <a:r>
              <a:rPr lang="en-US" dirty="0"/>
              <a:t>Logistic Regression</a:t>
            </a:r>
            <a:endParaRPr lang="en-S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E9D812-9602-2CC1-986D-7EE0E5605BAD}"/>
                  </a:ext>
                </a:extLst>
              </p:cNvPr>
              <p:cNvSpPr>
                <a:spLocks noGrp="1"/>
              </p:cNvSpPr>
              <p:nvPr>
                <p:ph idx="1"/>
              </p:nvPr>
            </p:nvSpPr>
            <p:spPr>
              <a:xfrm>
                <a:off x="228600" y="1146560"/>
                <a:ext cx="11861799" cy="5575973"/>
              </a:xfrm>
            </p:spPr>
            <p:txBody>
              <a:bodyPr>
                <a:normAutofit/>
              </a:bodyPr>
              <a:lstStyle/>
              <a:p>
                <a:r>
                  <a:rPr lang="en-US" dirty="0"/>
                  <a:t>To measure the goodness of fit, AIC, ROC, and Confusion Matrix are used.</a:t>
                </a:r>
              </a:p>
              <a:p>
                <a:r>
                  <a:rPr lang="en-US" dirty="0"/>
                  <a:t>AIC (Akaike Information Criteria), it is an analogous to adjusted R², where the model with a minimum AIC value is preferred.</a:t>
                </a:r>
              </a:p>
              <a:p>
                <a14:m>
                  <m:oMath xmlns:m="http://schemas.openxmlformats.org/officeDocument/2006/math">
                    <m:r>
                      <a:rPr lang="en-SA" i="1" smtClean="0">
                        <a:effectLst/>
                        <a:latin typeface="Cambria Math" panose="02040503050406030204" pitchFamily="18" charset="0"/>
                        <a:ea typeface="Times New Roman" panose="02020603050405020304" pitchFamily="18" charset="0"/>
                        <a:cs typeface="Times New Roman" panose="02020603050405020304" pitchFamily="18" charset="0"/>
                      </a:rPr>
                      <m:t>𝐴𝐼𝐶</m:t>
                    </m:r>
                    <m:r>
                      <a:rPr lang="en-SA" i="1" smtClean="0">
                        <a:effectLst/>
                        <a:latin typeface="Cambria Math" panose="02040503050406030204" pitchFamily="18" charset="0"/>
                        <a:ea typeface="Times New Roman" panose="02020603050405020304" pitchFamily="18" charset="0"/>
                        <a:cs typeface="Times New Roman" panose="02020603050405020304" pitchFamily="18" charset="0"/>
                      </a:rPr>
                      <m:t>=−2</m:t>
                    </m:r>
                    <m:r>
                      <a:rPr lang="en-SA" i="1" smtClean="0">
                        <a:effectLst/>
                        <a:latin typeface="Cambria Math" panose="02040503050406030204" pitchFamily="18" charset="0"/>
                        <a:ea typeface="Times New Roman" panose="02020603050405020304" pitchFamily="18" charset="0"/>
                        <a:cs typeface="Times New Roman" panose="02020603050405020304" pitchFamily="18" charset="0"/>
                      </a:rPr>
                      <m:t>𝑙</m:t>
                    </m:r>
                    <m:r>
                      <a:rPr lang="en-SA" i="1" smtClean="0">
                        <a:effectLst/>
                        <a:latin typeface="Cambria Math" panose="02040503050406030204" pitchFamily="18" charset="0"/>
                        <a:ea typeface="Times New Roman" panose="02020603050405020304" pitchFamily="18" charset="0"/>
                        <a:cs typeface="Times New Roman" panose="02020603050405020304" pitchFamily="18" charset="0"/>
                      </a:rPr>
                      <m:t>+2(</m:t>
                    </m:r>
                    <m:r>
                      <a:rPr lang="en-SA" i="1" smtClean="0">
                        <a:effectLst/>
                        <a:latin typeface="Cambria Math" panose="02040503050406030204" pitchFamily="18" charset="0"/>
                        <a:ea typeface="Times New Roman" panose="02020603050405020304" pitchFamily="18" charset="0"/>
                        <a:cs typeface="Times New Roman" panose="02020603050405020304" pitchFamily="18" charset="0"/>
                      </a:rPr>
                      <m:t>𝑝</m:t>
                    </m:r>
                    <m:r>
                      <a:rPr lang="en-SA" i="1" smtClean="0">
                        <a:effectLst/>
                        <a:latin typeface="Cambria Math" panose="02040503050406030204" pitchFamily="18" charset="0"/>
                        <a:ea typeface="Times New Roman" panose="02020603050405020304" pitchFamily="18" charset="0"/>
                        <a:cs typeface="Times New Roman" panose="02020603050405020304" pitchFamily="18" charset="0"/>
                      </a:rPr>
                      <m:t>+1)</m:t>
                    </m:r>
                  </m:oMath>
                </a14:m>
                <a:r>
                  <a:rPr lang="en-US" dirty="0"/>
                  <a:t>, where </a:t>
                </a:r>
                <a14:m>
                  <m:oMath xmlns:m="http://schemas.openxmlformats.org/officeDocument/2006/math">
                    <m:r>
                      <a:rPr lang="en-SA" i="1" smtClean="0">
                        <a:effectLst/>
                        <a:latin typeface="Cambria Math" panose="02040503050406030204" pitchFamily="18" charset="0"/>
                        <a:ea typeface="Times New Roman" panose="02020603050405020304" pitchFamily="18" charset="0"/>
                        <a:cs typeface="Times New Roman" panose="02020603050405020304" pitchFamily="18" charset="0"/>
                      </a:rPr>
                      <m:t>𝑙</m:t>
                    </m:r>
                  </m:oMath>
                </a14:m>
                <a:r>
                  <a:rPr lang="en-US" dirty="0"/>
                  <a:t> is the maximized log likelihood of the model.</a:t>
                </a:r>
              </a:p>
              <a:p>
                <a:pPr marL="0" indent="0">
                  <a:buNone/>
                </a:pPr>
                <a:endParaRPr lang="en-US" dirty="0"/>
              </a:p>
              <a:p>
                <a:r>
                  <a:rPr lang="en-US" dirty="0"/>
                  <a:t>ROC (Receiver Operating Characteristic) curve is a plot with sensitivity against (1-specificity), and evaluated at different threshold values from 0 to 1.</a:t>
                </a:r>
              </a:p>
              <a:p>
                <a:r>
                  <a:rPr lang="en-US" dirty="0"/>
                  <a:t>AUC is a performance measure of a model across all possible classification thresholds, and equal to the area under the ROC curve.</a:t>
                </a:r>
              </a:p>
            </p:txBody>
          </p:sp>
        </mc:Choice>
        <mc:Fallback xmlns="">
          <p:sp>
            <p:nvSpPr>
              <p:cNvPr id="3" name="Content Placeholder 2">
                <a:extLst>
                  <a:ext uri="{FF2B5EF4-FFF2-40B4-BE49-F238E27FC236}">
                    <a16:creationId xmlns:a16="http://schemas.microsoft.com/office/drawing/2014/main" id="{6AE9D812-9602-2CC1-986D-7EE0E5605BAD}"/>
                  </a:ext>
                </a:extLst>
              </p:cNvPr>
              <p:cNvSpPr>
                <a:spLocks noGrp="1" noRot="1" noChangeAspect="1" noMove="1" noResize="1" noEditPoints="1" noAdjustHandles="1" noChangeArrowheads="1" noChangeShapeType="1" noTextEdit="1"/>
              </p:cNvSpPr>
              <p:nvPr>
                <p:ph idx="1"/>
              </p:nvPr>
            </p:nvSpPr>
            <p:spPr>
              <a:xfrm>
                <a:off x="228600" y="1146560"/>
                <a:ext cx="11861799" cy="5575973"/>
              </a:xfrm>
              <a:blipFill>
                <a:blip r:embed="rId3"/>
                <a:stretch>
                  <a:fillRect l="-964" t="-1364"/>
                </a:stretch>
              </a:blipFill>
            </p:spPr>
            <p:txBody>
              <a:bodyPr/>
              <a:lstStyle/>
              <a:p>
                <a:r>
                  <a:rPr lang="en-SA">
                    <a:noFill/>
                  </a:rPr>
                  <a:t> </a:t>
                </a:r>
              </a:p>
            </p:txBody>
          </p:sp>
        </mc:Fallback>
      </mc:AlternateContent>
    </p:spTree>
    <p:extLst>
      <p:ext uri="{BB962C8B-B14F-4D97-AF65-F5344CB8AC3E}">
        <p14:creationId xmlns:p14="http://schemas.microsoft.com/office/powerpoint/2010/main" val="1818187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734A7-B343-E018-8AFC-EB7564FCD767}"/>
              </a:ext>
            </a:extLst>
          </p:cNvPr>
          <p:cNvSpPr>
            <a:spLocks noGrp="1"/>
          </p:cNvSpPr>
          <p:nvPr>
            <p:ph type="title"/>
          </p:nvPr>
        </p:nvSpPr>
        <p:spPr/>
        <p:txBody>
          <a:bodyPr/>
          <a:lstStyle/>
          <a:p>
            <a:r>
              <a:rPr lang="en-US" dirty="0"/>
              <a:t>Logistic Regression</a:t>
            </a:r>
            <a:endParaRPr lang="en-SA" dirty="0"/>
          </a:p>
        </p:txBody>
      </p:sp>
      <p:sp>
        <p:nvSpPr>
          <p:cNvPr id="3" name="Content Placeholder 2">
            <a:extLst>
              <a:ext uri="{FF2B5EF4-FFF2-40B4-BE49-F238E27FC236}">
                <a16:creationId xmlns:a16="http://schemas.microsoft.com/office/drawing/2014/main" id="{7D39A2B4-E65B-9E46-02FE-EDDFF01C3366}"/>
              </a:ext>
            </a:extLst>
          </p:cNvPr>
          <p:cNvSpPr>
            <a:spLocks noGrp="1"/>
          </p:cNvSpPr>
          <p:nvPr>
            <p:ph idx="1"/>
          </p:nvPr>
        </p:nvSpPr>
        <p:spPr>
          <a:xfrm>
            <a:off x="165100" y="5688663"/>
            <a:ext cx="11925299" cy="1108289"/>
          </a:xfrm>
        </p:spPr>
        <p:txBody>
          <a:bodyPr>
            <a:normAutofit/>
          </a:bodyPr>
          <a:lstStyle/>
          <a:p>
            <a:r>
              <a:rPr lang="en-US" dirty="0"/>
              <a:t>A probability threshold (c) used to classify data as </a:t>
            </a:r>
            <a:r>
              <a:rPr lang="en-US" i="1" dirty="0"/>
              <a:t>Ŷ</a:t>
            </a:r>
            <a:r>
              <a:rPr lang="en-US" dirty="0"/>
              <a:t> =1 if </a:t>
            </a:r>
            <a:r>
              <a:rPr lang="el-GR" i="1" dirty="0"/>
              <a:t>π̂</a:t>
            </a:r>
            <a:r>
              <a:rPr lang="el-GR" dirty="0"/>
              <a:t> &gt; </a:t>
            </a:r>
            <a:r>
              <a:rPr lang="en-US" dirty="0"/>
              <a:t>c and </a:t>
            </a:r>
            <a:r>
              <a:rPr lang="en-US" i="1" dirty="0"/>
              <a:t>Ŷ </a:t>
            </a:r>
            <a:r>
              <a:rPr lang="en-US" dirty="0"/>
              <a:t>= 0 if </a:t>
            </a:r>
            <a:r>
              <a:rPr lang="el-GR" i="1" dirty="0"/>
              <a:t>π̂ </a:t>
            </a:r>
            <a:r>
              <a:rPr lang="el-GR" dirty="0"/>
              <a:t>≤ </a:t>
            </a:r>
            <a:r>
              <a:rPr lang="en-US" dirty="0"/>
              <a:t>c.</a:t>
            </a:r>
          </a:p>
        </p:txBody>
      </p:sp>
      <p:pic>
        <p:nvPicPr>
          <p:cNvPr id="4" name="Picture 3">
            <a:extLst>
              <a:ext uri="{FF2B5EF4-FFF2-40B4-BE49-F238E27FC236}">
                <a16:creationId xmlns:a16="http://schemas.microsoft.com/office/drawing/2014/main" id="{578C151C-C559-E9A4-9E78-3D30EAC89F82}"/>
              </a:ext>
            </a:extLst>
          </p:cNvPr>
          <p:cNvPicPr>
            <a:picLocks noChangeAspect="1"/>
          </p:cNvPicPr>
          <p:nvPr/>
        </p:nvPicPr>
        <p:blipFill>
          <a:blip r:embed="rId3"/>
          <a:stretch>
            <a:fillRect/>
          </a:stretch>
        </p:blipFill>
        <p:spPr>
          <a:xfrm>
            <a:off x="378883" y="1355601"/>
            <a:ext cx="4040716" cy="4146797"/>
          </a:xfrm>
          <a:prstGeom prst="rect">
            <a:avLst/>
          </a:prstGeom>
        </p:spPr>
      </p:pic>
      <p:pic>
        <p:nvPicPr>
          <p:cNvPr id="5" name="Picture 4">
            <a:extLst>
              <a:ext uri="{FF2B5EF4-FFF2-40B4-BE49-F238E27FC236}">
                <a16:creationId xmlns:a16="http://schemas.microsoft.com/office/drawing/2014/main" id="{FFB53186-ECAF-6884-794A-F8F28CC98961}"/>
              </a:ext>
            </a:extLst>
          </p:cNvPr>
          <p:cNvPicPr>
            <a:picLocks noChangeAspect="1"/>
          </p:cNvPicPr>
          <p:nvPr/>
        </p:nvPicPr>
        <p:blipFill>
          <a:blip r:embed="rId4"/>
          <a:stretch>
            <a:fillRect/>
          </a:stretch>
        </p:blipFill>
        <p:spPr>
          <a:xfrm>
            <a:off x="4613354" y="1540934"/>
            <a:ext cx="7275530" cy="3776132"/>
          </a:xfrm>
          <a:prstGeom prst="rect">
            <a:avLst/>
          </a:prstGeom>
        </p:spPr>
      </p:pic>
    </p:spTree>
    <p:extLst>
      <p:ext uri="{BB962C8B-B14F-4D97-AF65-F5344CB8AC3E}">
        <p14:creationId xmlns:p14="http://schemas.microsoft.com/office/powerpoint/2010/main" val="2372530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CC06-301C-6337-6AAB-3599798228E8}"/>
              </a:ext>
            </a:extLst>
          </p:cNvPr>
          <p:cNvSpPr>
            <a:spLocks noGrp="1"/>
          </p:cNvSpPr>
          <p:nvPr>
            <p:ph type="title"/>
          </p:nvPr>
        </p:nvSpPr>
        <p:spPr>
          <a:xfrm>
            <a:off x="524931" y="247314"/>
            <a:ext cx="4717629" cy="651933"/>
          </a:xfrm>
        </p:spPr>
        <p:txBody>
          <a:bodyPr/>
          <a:lstStyle/>
          <a:p>
            <a:r>
              <a:rPr lang="en-US" dirty="0"/>
              <a:t>Logistic Regression</a:t>
            </a:r>
            <a:endParaRPr lang="en-SA" dirty="0"/>
          </a:p>
        </p:txBody>
      </p:sp>
      <p:sp>
        <p:nvSpPr>
          <p:cNvPr id="3" name="Content Placeholder 2">
            <a:extLst>
              <a:ext uri="{FF2B5EF4-FFF2-40B4-BE49-F238E27FC236}">
                <a16:creationId xmlns:a16="http://schemas.microsoft.com/office/drawing/2014/main" id="{409EECF0-94F2-B202-3CD0-5961E5396969}"/>
              </a:ext>
            </a:extLst>
          </p:cNvPr>
          <p:cNvSpPr>
            <a:spLocks noGrp="1"/>
          </p:cNvSpPr>
          <p:nvPr>
            <p:ph idx="1"/>
          </p:nvPr>
        </p:nvSpPr>
        <p:spPr>
          <a:xfrm>
            <a:off x="228600" y="1095759"/>
            <a:ext cx="11861799" cy="5101838"/>
          </a:xfrm>
        </p:spPr>
        <p:txBody>
          <a:bodyPr/>
          <a:lstStyle/>
          <a:p>
            <a:r>
              <a:rPr lang="en-US" dirty="0"/>
              <a:t>Fitting Lmodel0 with all variable (</a:t>
            </a:r>
            <a:r>
              <a:rPr lang="en-US" b="1" dirty="0"/>
              <a:t>glm(formula = happy </a:t>
            </a:r>
            <a:r>
              <a:rPr lang="en-US" sz="2000" b="1" dirty="0">
                <a:latin typeface="ACADEMY ENGRAVED LET PLAIN:1.0" panose="02000000000000000000" pitchFamily="2" charset="0"/>
                <a:cs typeface="Adelle Sans Devanagari" panose="02000503000000020004" pitchFamily="2" charset="-78"/>
              </a:rPr>
              <a:t>~ </a:t>
            </a:r>
            <a:r>
              <a:rPr lang="en-US" b="1" dirty="0"/>
              <a:t>. , data = Ld2021, family = binomial</a:t>
            </a:r>
            <a:r>
              <a:rPr lang="en-US" dirty="0"/>
              <a:t>) returns multiple variables not significant. AIC = 89.4376</a:t>
            </a:r>
          </a:p>
          <a:p>
            <a:r>
              <a:rPr lang="en-US" dirty="0"/>
              <a:t>Again, the backward stepwise selection applied,</a:t>
            </a:r>
          </a:p>
          <a:p>
            <a:pPr marL="268288" indent="0">
              <a:buNone/>
            </a:pPr>
            <a:r>
              <a:rPr lang="en-US" dirty="0"/>
              <a:t>AIC</a:t>
            </a:r>
            <a:r>
              <a:rPr lang="en-US" baseline="-25000" dirty="0"/>
              <a:t>(Lmodel1) </a:t>
            </a:r>
            <a:r>
              <a:rPr lang="en-US" dirty="0"/>
              <a:t>= 87.55, AIC</a:t>
            </a:r>
            <a:r>
              <a:rPr lang="en-US" baseline="-25000" dirty="0"/>
              <a:t>(Lmodel2) </a:t>
            </a:r>
            <a:r>
              <a:rPr lang="en-US" dirty="0"/>
              <a:t>= 85.76, AIC</a:t>
            </a:r>
            <a:r>
              <a:rPr lang="en-US" baseline="-25000" dirty="0"/>
              <a:t>(Lmodel3)</a:t>
            </a:r>
            <a:r>
              <a:rPr lang="en-US" dirty="0"/>
              <a:t> = 84.92, AIC</a:t>
            </a:r>
            <a:r>
              <a:rPr lang="en-US" baseline="-25000" dirty="0"/>
              <a:t>(Lmodel4) </a:t>
            </a:r>
            <a:r>
              <a:rPr lang="en-US" dirty="0"/>
              <a:t>= 84.22</a:t>
            </a:r>
          </a:p>
          <a:p>
            <a:endParaRPr lang="en-SA" dirty="0"/>
          </a:p>
        </p:txBody>
      </p:sp>
      <p:pic>
        <p:nvPicPr>
          <p:cNvPr id="4" name="Picture 3">
            <a:extLst>
              <a:ext uri="{FF2B5EF4-FFF2-40B4-BE49-F238E27FC236}">
                <a16:creationId xmlns:a16="http://schemas.microsoft.com/office/drawing/2014/main" id="{FE603964-22B3-005F-6777-66176CD1D82B}"/>
              </a:ext>
            </a:extLst>
          </p:cNvPr>
          <p:cNvPicPr>
            <a:picLocks noChangeAspect="1"/>
          </p:cNvPicPr>
          <p:nvPr/>
        </p:nvPicPr>
        <p:blipFill>
          <a:blip r:embed="rId3"/>
          <a:stretch>
            <a:fillRect/>
          </a:stretch>
        </p:blipFill>
        <p:spPr>
          <a:xfrm>
            <a:off x="3354705" y="3252575"/>
            <a:ext cx="5482590" cy="3452406"/>
          </a:xfrm>
          <a:prstGeom prst="rect">
            <a:avLst/>
          </a:prstGeom>
        </p:spPr>
      </p:pic>
    </p:spTree>
    <p:extLst>
      <p:ext uri="{BB962C8B-B14F-4D97-AF65-F5344CB8AC3E}">
        <p14:creationId xmlns:p14="http://schemas.microsoft.com/office/powerpoint/2010/main" val="2688622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B153F-EF67-490E-2994-56981CAFBD3C}"/>
              </a:ext>
            </a:extLst>
          </p:cNvPr>
          <p:cNvSpPr>
            <a:spLocks noGrp="1"/>
          </p:cNvSpPr>
          <p:nvPr>
            <p:ph type="title"/>
          </p:nvPr>
        </p:nvSpPr>
        <p:spPr/>
        <p:txBody>
          <a:bodyPr/>
          <a:lstStyle/>
          <a:p>
            <a:r>
              <a:rPr lang="en-US" dirty="0"/>
              <a:t>Logistic Regression</a:t>
            </a:r>
            <a:endParaRPr lang="en-S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E8E262-698B-1358-1C12-9959B8FFA98C}"/>
                  </a:ext>
                </a:extLst>
              </p:cNvPr>
              <p:cNvSpPr>
                <a:spLocks noGrp="1"/>
              </p:cNvSpPr>
              <p:nvPr>
                <p:ph idx="1"/>
              </p:nvPr>
            </p:nvSpPr>
            <p:spPr>
              <a:xfrm>
                <a:off x="228600" y="1146561"/>
                <a:ext cx="11861799" cy="4212839"/>
              </a:xfrm>
            </p:spPr>
            <p:txBody>
              <a:bodyPr/>
              <a:lstStyle/>
              <a:p>
                <a:r>
                  <a:rPr lang="en-US" dirty="0"/>
                  <a:t>The final model (Lmodel4): </a:t>
                </a:r>
              </a:p>
              <a:p>
                <a:pPr marL="0" indent="0">
                  <a:buNone/>
                </a:pPr>
                <a14:m>
                  <m:oMathPara xmlns:m="http://schemas.openxmlformats.org/officeDocument/2006/math">
                    <m:oMathParaPr>
                      <m:jc m:val="centerGroup"/>
                    </m:oMathParaPr>
                    <m:oMath xmlns:m="http://schemas.openxmlformats.org/officeDocument/2006/math">
                      <m:r>
                        <a:rPr lang="en-SA" sz="24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𝑙𝑜𝑔</m:t>
                      </m:r>
                      <m:d>
                        <m:dPr>
                          <m:ctrlPr>
                            <a:rPr lang="en-SA" sz="2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SA" sz="2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𝑜𝑑𝑑𝑠</m:t>
                          </m:r>
                        </m:e>
                      </m:d>
                      <m:r>
                        <a:rPr lang="en-SA" sz="2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=−44.3549+18.3826×</m:t>
                      </m:r>
                      <m:r>
                        <a:rPr lang="en-SA" sz="2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𝐹𝑎𝑚𝑖𝑙𝑦</m:t>
                      </m:r>
                      <m:r>
                        <a:rPr lang="en-SA" sz="2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+0.3361×</m:t>
                      </m:r>
                      <m:r>
                        <a:rPr lang="en-SA" sz="2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𝐻𝑒𝑎𝑙𝑡h</m:t>
                      </m:r>
                      <m:r>
                        <a:rPr lang="en-SA" sz="2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+ 8.4726×</m:t>
                      </m:r>
                      <m:r>
                        <a:rPr lang="en-SA" sz="2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𝐹𝑟𝑒𝑒𝑑𝑜𝑚</m:t>
                      </m:r>
                    </m:oMath>
                  </m:oMathPara>
                </a14:m>
                <a:endParaRPr lang="en-SA" sz="2400" dirty="0">
                  <a:solidFill>
                    <a:schemeClr val="tx1"/>
                  </a:solidFill>
                  <a:effectLst/>
                  <a:latin typeface="Times New Roman" panose="02020603050405020304" pitchFamily="18" charset="0"/>
                  <a:ea typeface="Times New Roman" panose="02020603050405020304" pitchFamily="18" charset="0"/>
                </a:endParaRPr>
              </a:p>
              <a:p>
                <a:endParaRPr lang="en-SA" dirty="0"/>
              </a:p>
              <a:p>
                <a:r>
                  <a:rPr lang="en-US" dirty="0"/>
                  <a:t>Confusion matrix with probability threshold c = 0.5:</a:t>
                </a:r>
                <a:endParaRPr lang="en-SA" dirty="0"/>
              </a:p>
              <a:p>
                <a:r>
                  <a:rPr lang="en-US" dirty="0"/>
                  <a:t>Accuracy = 0.8993</a:t>
                </a:r>
              </a:p>
              <a:p>
                <a:r>
                  <a:rPr lang="en-US" dirty="0"/>
                  <a:t>Sensitivity = 0.8649</a:t>
                </a:r>
              </a:p>
              <a:p>
                <a:r>
                  <a:rPr lang="en-US" dirty="0"/>
                  <a:t>Specificity = 0.9333</a:t>
                </a:r>
                <a:endParaRPr lang="en-SA" dirty="0"/>
              </a:p>
              <a:p>
                <a:endParaRPr lang="en-SA" dirty="0"/>
              </a:p>
              <a:p>
                <a:endParaRPr lang="en-SA" dirty="0"/>
              </a:p>
            </p:txBody>
          </p:sp>
        </mc:Choice>
        <mc:Fallback xmlns="">
          <p:sp>
            <p:nvSpPr>
              <p:cNvPr id="3" name="Content Placeholder 2">
                <a:extLst>
                  <a:ext uri="{FF2B5EF4-FFF2-40B4-BE49-F238E27FC236}">
                    <a16:creationId xmlns:a16="http://schemas.microsoft.com/office/drawing/2014/main" id="{FFE8E262-698B-1358-1C12-9959B8FFA98C}"/>
                  </a:ext>
                </a:extLst>
              </p:cNvPr>
              <p:cNvSpPr>
                <a:spLocks noGrp="1" noRot="1" noChangeAspect="1" noMove="1" noResize="1" noEditPoints="1" noAdjustHandles="1" noChangeArrowheads="1" noChangeShapeType="1" noTextEdit="1"/>
              </p:cNvSpPr>
              <p:nvPr>
                <p:ph idx="1"/>
              </p:nvPr>
            </p:nvSpPr>
            <p:spPr>
              <a:xfrm>
                <a:off x="228600" y="1146561"/>
                <a:ext cx="11861799" cy="4212839"/>
              </a:xfrm>
              <a:blipFill>
                <a:blip r:embed="rId2"/>
                <a:stretch>
                  <a:fillRect l="-964" t="-1807"/>
                </a:stretch>
              </a:blipFill>
            </p:spPr>
            <p:txBody>
              <a:bodyPr/>
              <a:lstStyle/>
              <a:p>
                <a:r>
                  <a:rPr lang="en-SA">
                    <a:noFill/>
                  </a:rPr>
                  <a:t> </a:t>
                </a:r>
              </a:p>
            </p:txBody>
          </p:sp>
        </mc:Fallback>
      </mc:AlternateContent>
      <p:pic>
        <p:nvPicPr>
          <p:cNvPr id="8" name="Picture 7">
            <a:extLst>
              <a:ext uri="{FF2B5EF4-FFF2-40B4-BE49-F238E27FC236}">
                <a16:creationId xmlns:a16="http://schemas.microsoft.com/office/drawing/2014/main" id="{F21CEBE1-CCFE-4500-A9F8-FF4DCC82E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9238" y="3429000"/>
            <a:ext cx="4093523" cy="1430867"/>
          </a:xfrm>
          <a:prstGeom prst="rect">
            <a:avLst/>
          </a:prstGeom>
        </p:spPr>
      </p:pic>
    </p:spTree>
    <p:extLst>
      <p:ext uri="{BB962C8B-B14F-4D97-AF65-F5344CB8AC3E}">
        <p14:creationId xmlns:p14="http://schemas.microsoft.com/office/powerpoint/2010/main" val="3434280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7F3FD-8BE7-D9E4-618B-0A98C0E94BD7}"/>
              </a:ext>
            </a:extLst>
          </p:cNvPr>
          <p:cNvSpPr>
            <a:spLocks noGrp="1"/>
          </p:cNvSpPr>
          <p:nvPr>
            <p:ph type="title"/>
          </p:nvPr>
        </p:nvSpPr>
        <p:spPr>
          <a:xfrm>
            <a:off x="524931" y="247314"/>
            <a:ext cx="3556002" cy="651933"/>
          </a:xfrm>
        </p:spPr>
        <p:txBody>
          <a:bodyPr/>
          <a:lstStyle/>
          <a:p>
            <a:r>
              <a:rPr lang="en-US" sz="3600" dirty="0"/>
              <a:t>Discussion</a:t>
            </a:r>
            <a:endParaRPr lang="en-SA" dirty="0"/>
          </a:p>
        </p:txBody>
      </p:sp>
      <p:sp>
        <p:nvSpPr>
          <p:cNvPr id="3" name="Content Placeholder 2">
            <a:extLst>
              <a:ext uri="{FF2B5EF4-FFF2-40B4-BE49-F238E27FC236}">
                <a16:creationId xmlns:a16="http://schemas.microsoft.com/office/drawing/2014/main" id="{D97E2B6C-C923-EA8D-16E8-3CDD8EFFC20C}"/>
              </a:ext>
            </a:extLst>
          </p:cNvPr>
          <p:cNvSpPr>
            <a:spLocks noGrp="1"/>
          </p:cNvSpPr>
          <p:nvPr>
            <p:ph idx="1"/>
          </p:nvPr>
        </p:nvSpPr>
        <p:spPr>
          <a:xfrm>
            <a:off x="228600" y="1146561"/>
            <a:ext cx="11861799" cy="5592906"/>
          </a:xfrm>
        </p:spPr>
        <p:txBody>
          <a:bodyPr>
            <a:normAutofit/>
          </a:bodyPr>
          <a:lstStyle/>
          <a:p>
            <a:r>
              <a:rPr lang="en-US" dirty="0"/>
              <a:t>Some problems and limitations in the model were that the normality hypotheses are rejected, the graph of residuals is a little curved, and happiness of a country could be affected by much more variables. If World Happiness Report team provided more detailed data, like the whole survey and the methodology of calculating the life expectancy, it will be possible to study the dataset deeper to get better model.</a:t>
            </a:r>
          </a:p>
          <a:p>
            <a:r>
              <a:rPr lang="en-US" dirty="0"/>
              <a:t>Classifying countries by Logistic Regression went great. Where it minimized AIC, all variables are significant, and have high scores for AUC, Accuracy, Sensitivity, and Specificity.</a:t>
            </a:r>
          </a:p>
          <a:p>
            <a:r>
              <a:rPr lang="en-US" dirty="0"/>
              <a:t>Collecting the data is just started recently (2015), in the future there will be larger dataset that will be enough to fit a better model that can predict the countries’ happiness for next years.</a:t>
            </a:r>
          </a:p>
        </p:txBody>
      </p:sp>
    </p:spTree>
    <p:extLst>
      <p:ext uri="{BB962C8B-B14F-4D97-AF65-F5344CB8AC3E}">
        <p14:creationId xmlns:p14="http://schemas.microsoft.com/office/powerpoint/2010/main" val="4107479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00C2F-7C8C-392E-90E1-01822028E686}"/>
              </a:ext>
            </a:extLst>
          </p:cNvPr>
          <p:cNvSpPr>
            <a:spLocks noGrp="1"/>
          </p:cNvSpPr>
          <p:nvPr>
            <p:ph type="title"/>
          </p:nvPr>
        </p:nvSpPr>
        <p:spPr>
          <a:xfrm>
            <a:off x="313266" y="2032890"/>
            <a:ext cx="11565468" cy="2792219"/>
          </a:xfrm>
        </p:spPr>
        <p:txBody>
          <a:bodyPr>
            <a:normAutofit/>
          </a:bodyPr>
          <a:lstStyle/>
          <a:p>
            <a:pPr algn="ctr"/>
            <a:r>
              <a:rPr lang="en-SA" sz="13800" i="1" dirty="0"/>
              <a:t>Thank you</a:t>
            </a:r>
          </a:p>
        </p:txBody>
      </p:sp>
    </p:spTree>
    <p:extLst>
      <p:ext uri="{BB962C8B-B14F-4D97-AF65-F5344CB8AC3E}">
        <p14:creationId xmlns:p14="http://schemas.microsoft.com/office/powerpoint/2010/main" val="3674829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7D789-C5D9-87F8-CD3A-8D0CA21D24EE}"/>
              </a:ext>
            </a:extLst>
          </p:cNvPr>
          <p:cNvSpPr>
            <a:spLocks noGrp="1"/>
          </p:cNvSpPr>
          <p:nvPr>
            <p:ph type="title"/>
          </p:nvPr>
        </p:nvSpPr>
        <p:spPr/>
        <p:txBody>
          <a:bodyPr>
            <a:normAutofit/>
          </a:bodyPr>
          <a:lstStyle/>
          <a:p>
            <a:r>
              <a:rPr lang="en-US" dirty="0"/>
              <a:t>INTRODUCTION</a:t>
            </a:r>
            <a:endParaRPr lang="en-SA" dirty="0"/>
          </a:p>
        </p:txBody>
      </p:sp>
      <p:sp>
        <p:nvSpPr>
          <p:cNvPr id="3" name="Content Placeholder 2">
            <a:extLst>
              <a:ext uri="{FF2B5EF4-FFF2-40B4-BE49-F238E27FC236}">
                <a16:creationId xmlns:a16="http://schemas.microsoft.com/office/drawing/2014/main" id="{24E29AFF-CF57-9CB4-3404-FD376D0CC7BC}"/>
              </a:ext>
            </a:extLst>
          </p:cNvPr>
          <p:cNvSpPr>
            <a:spLocks noGrp="1"/>
          </p:cNvSpPr>
          <p:nvPr>
            <p:ph idx="1"/>
          </p:nvPr>
        </p:nvSpPr>
        <p:spPr>
          <a:xfrm>
            <a:off x="228600" y="1115422"/>
            <a:ext cx="11861799" cy="4749800"/>
          </a:xfrm>
        </p:spPr>
        <p:txBody>
          <a:bodyPr/>
          <a:lstStyle/>
          <a:p>
            <a:r>
              <a:rPr lang="en-US" dirty="0"/>
              <a:t>Happiness is not just a good feeling and a smiley face. It is the feeling of enjoying life and satisfaction, and the desire to make the best of your life. Happiness is what make us be and do our best.</a:t>
            </a:r>
          </a:p>
          <a:p>
            <a:endParaRPr lang="en-US" dirty="0"/>
          </a:p>
          <a:p>
            <a:r>
              <a:rPr lang="en-US" dirty="0"/>
              <a:t>Our happiness is under our control. Researches and psychologists found that happiness mainly depends on our mindset, our habits, and our way of live. So, everyone can be happy if he/she decide!</a:t>
            </a:r>
          </a:p>
          <a:p>
            <a:endParaRPr lang="en-US" dirty="0"/>
          </a:p>
          <a:p>
            <a:r>
              <a:rPr lang="en-US" dirty="0"/>
              <a:t>But the outer world can affect happiness, so we can try to predict it.</a:t>
            </a:r>
          </a:p>
        </p:txBody>
      </p:sp>
    </p:spTree>
    <p:extLst>
      <p:ext uri="{BB962C8B-B14F-4D97-AF65-F5344CB8AC3E}">
        <p14:creationId xmlns:p14="http://schemas.microsoft.com/office/powerpoint/2010/main" val="3297073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43291-BEF2-2D9C-6916-C65D8F860B95}"/>
              </a:ext>
            </a:extLst>
          </p:cNvPr>
          <p:cNvSpPr>
            <a:spLocks noGrp="1"/>
          </p:cNvSpPr>
          <p:nvPr>
            <p:ph type="title"/>
          </p:nvPr>
        </p:nvSpPr>
        <p:spPr/>
        <p:txBody>
          <a:bodyPr>
            <a:normAutofit/>
          </a:bodyPr>
          <a:lstStyle/>
          <a:p>
            <a:r>
              <a:rPr lang="en-US" dirty="0"/>
              <a:t>INTRODUCTION: Data Description</a:t>
            </a:r>
            <a:endParaRPr lang="en-SA"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FBF75BD-210B-FBFB-9490-B453DE346359}"/>
                  </a:ext>
                </a:extLst>
              </p:cNvPr>
              <p:cNvSpPr>
                <a:spLocks noGrp="1"/>
              </p:cNvSpPr>
              <p:nvPr>
                <p:ph idx="1"/>
              </p:nvPr>
            </p:nvSpPr>
            <p:spPr/>
            <p:txBody>
              <a:bodyPr/>
              <a:lstStyle/>
              <a:p>
                <a:r>
                  <a:rPr lang="en-US" dirty="0"/>
                  <a:t>The world happiness dataset contain data of 146 countries to 158 countries, from 2015 to 2022. The dataset is taken from </a:t>
                </a:r>
                <a:r>
                  <a:rPr lang="en-US" dirty="0" err="1"/>
                  <a:t>Kaggle.com</a:t>
                </a:r>
                <a:endParaRPr lang="en-US" dirty="0"/>
              </a:p>
              <a:p>
                <a:r>
                  <a:rPr lang="en-US" dirty="0"/>
                  <a:t>The world happiness report calculated the happiness score from variance sources, like national surveys of the main life evaluation questions (</a:t>
                </a:r>
                <a:r>
                  <a:rPr lang="en-US" dirty="0" err="1"/>
                  <a:t>i.g.</a:t>
                </a:r>
                <a:r>
                  <a:rPr lang="en-US" dirty="0"/>
                  <a:t> 10 for the best possible life, and 0 for the worst), GDP (Gross domestic product) per capita for economy.</a:t>
                </a:r>
              </a:p>
              <a:p>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𝐺𝐷𝑃</m:t>
                      </m:r>
                      <m:r>
                        <a:rPr lang="en-US" i="1">
                          <a:latin typeface="Cambria Math" panose="02040503050406030204" pitchFamily="18" charset="0"/>
                        </a:rPr>
                        <m:t> </m:t>
                      </m:r>
                      <m:r>
                        <a:rPr lang="en-US" i="1">
                          <a:latin typeface="Cambria Math" panose="02040503050406030204" pitchFamily="18" charset="0"/>
                        </a:rPr>
                        <m:t>𝑝𝑒𝑟</m:t>
                      </m:r>
                      <m:r>
                        <a:rPr lang="en-US" i="1">
                          <a:latin typeface="Cambria Math" panose="02040503050406030204" pitchFamily="18" charset="0"/>
                        </a:rPr>
                        <m:t> </m:t>
                      </m:r>
                      <m:r>
                        <a:rPr lang="en-US" i="1">
                          <a:latin typeface="Cambria Math" panose="02040503050406030204" pitchFamily="18" charset="0"/>
                        </a:rPr>
                        <m:t>𝑐𝑎𝑝𝑖𝑡𝑎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nor/>
                            </m:rPr>
                            <a:rPr lang="en-US" dirty="0"/>
                            <m:t>Real</m:t>
                          </m:r>
                          <m:r>
                            <m:rPr>
                              <m:nor/>
                            </m:rPr>
                            <a:rPr lang="en-US" dirty="0"/>
                            <m:t> </m:t>
                          </m:r>
                          <m:r>
                            <m:rPr>
                              <m:nor/>
                            </m:rPr>
                            <a:rPr lang="en-US" dirty="0"/>
                            <m:t>GDP</m:t>
                          </m:r>
                          <m:r>
                            <m:rPr>
                              <m:nor/>
                            </m:rPr>
                            <a:rPr lang="en-US" dirty="0"/>
                            <m:t> </m:t>
                          </m:r>
                          <m:r>
                            <m:rPr>
                              <m:nor/>
                            </m:rPr>
                            <a:rPr lang="en-US" dirty="0"/>
                            <m:t>of</m:t>
                          </m:r>
                          <m:r>
                            <m:rPr>
                              <m:nor/>
                            </m:rPr>
                            <a:rPr lang="en-US" dirty="0"/>
                            <m:t> </m:t>
                          </m:r>
                          <m:r>
                            <m:rPr>
                              <m:nor/>
                            </m:rPr>
                            <a:rPr lang="en-US" dirty="0"/>
                            <m:t>the</m:t>
                          </m:r>
                          <m:r>
                            <m:rPr>
                              <m:nor/>
                            </m:rPr>
                            <a:rPr lang="en-US" dirty="0"/>
                            <m:t> </m:t>
                          </m:r>
                          <m:r>
                            <m:rPr>
                              <m:nor/>
                            </m:rPr>
                            <a:rPr lang="en-US" dirty="0"/>
                            <m:t>country</m:t>
                          </m:r>
                        </m:num>
                        <m:den>
                          <m:r>
                            <m:rPr>
                              <m:nor/>
                            </m:rPr>
                            <a:rPr lang="en-US" dirty="0"/>
                            <m:t>Population</m:t>
                          </m:r>
                          <m:r>
                            <m:rPr>
                              <m:nor/>
                            </m:rPr>
                            <a:rPr lang="en-US" dirty="0"/>
                            <m:t> </m:t>
                          </m:r>
                          <m:r>
                            <m:rPr>
                              <m:nor/>
                            </m:rPr>
                            <a:rPr lang="en-US" dirty="0"/>
                            <m:t>of</m:t>
                          </m:r>
                          <m:r>
                            <m:rPr>
                              <m:nor/>
                            </m:rPr>
                            <a:rPr lang="en-US" dirty="0"/>
                            <m:t> </m:t>
                          </m:r>
                          <m:r>
                            <m:rPr>
                              <m:nor/>
                            </m:rPr>
                            <a:rPr lang="en-US" dirty="0"/>
                            <m:t>the</m:t>
                          </m:r>
                          <m:r>
                            <m:rPr>
                              <m:nor/>
                            </m:rPr>
                            <a:rPr lang="en-US" dirty="0"/>
                            <m:t> </m:t>
                          </m:r>
                          <m:r>
                            <m:rPr>
                              <m:nor/>
                            </m:rPr>
                            <a:rPr lang="en-US" dirty="0"/>
                            <m:t>country</m:t>
                          </m:r>
                        </m:den>
                      </m:f>
                    </m:oMath>
                  </m:oMathPara>
                </a14:m>
                <a:endParaRPr lang="en-US" dirty="0"/>
              </a:p>
              <a:p>
                <a:endParaRPr lang="en-US" dirty="0"/>
              </a:p>
            </p:txBody>
          </p:sp>
        </mc:Choice>
        <mc:Fallback>
          <p:sp>
            <p:nvSpPr>
              <p:cNvPr id="3" name="Content Placeholder 2">
                <a:extLst>
                  <a:ext uri="{FF2B5EF4-FFF2-40B4-BE49-F238E27FC236}">
                    <a16:creationId xmlns:a16="http://schemas.microsoft.com/office/drawing/2014/main" id="{1FBF75BD-210B-FBFB-9490-B453DE346359}"/>
                  </a:ext>
                </a:extLst>
              </p:cNvPr>
              <p:cNvSpPr>
                <a:spLocks noGrp="1" noRot="1" noChangeAspect="1" noMove="1" noResize="1" noEditPoints="1" noAdjustHandles="1" noChangeArrowheads="1" noChangeShapeType="1" noTextEdit="1"/>
              </p:cNvSpPr>
              <p:nvPr>
                <p:ph idx="1"/>
              </p:nvPr>
            </p:nvSpPr>
            <p:spPr>
              <a:blipFill>
                <a:blip r:embed="rId3"/>
                <a:stretch>
                  <a:fillRect l="-964" t="-1489"/>
                </a:stretch>
              </a:blipFill>
            </p:spPr>
            <p:txBody>
              <a:bodyPr/>
              <a:lstStyle/>
              <a:p>
                <a:r>
                  <a:rPr lang="en-SA">
                    <a:noFill/>
                  </a:rPr>
                  <a:t> </a:t>
                </a:r>
              </a:p>
            </p:txBody>
          </p:sp>
        </mc:Fallback>
      </mc:AlternateContent>
    </p:spTree>
    <p:extLst>
      <p:ext uri="{BB962C8B-B14F-4D97-AF65-F5344CB8AC3E}">
        <p14:creationId xmlns:p14="http://schemas.microsoft.com/office/powerpoint/2010/main" val="2206951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43291-BEF2-2D9C-6916-C65D8F860B95}"/>
              </a:ext>
            </a:extLst>
          </p:cNvPr>
          <p:cNvSpPr>
            <a:spLocks noGrp="1"/>
          </p:cNvSpPr>
          <p:nvPr>
            <p:ph type="title"/>
          </p:nvPr>
        </p:nvSpPr>
        <p:spPr/>
        <p:txBody>
          <a:bodyPr>
            <a:normAutofit/>
          </a:bodyPr>
          <a:lstStyle/>
          <a:p>
            <a:r>
              <a:rPr lang="en-US" dirty="0"/>
              <a:t>INTRODUCTION: Data Description</a:t>
            </a:r>
            <a:endParaRPr lang="en-SA" dirty="0"/>
          </a:p>
        </p:txBody>
      </p:sp>
      <p:sp>
        <p:nvSpPr>
          <p:cNvPr id="3" name="Content Placeholder 2">
            <a:extLst>
              <a:ext uri="{FF2B5EF4-FFF2-40B4-BE49-F238E27FC236}">
                <a16:creationId xmlns:a16="http://schemas.microsoft.com/office/drawing/2014/main" id="{1FBF75BD-210B-FBFB-9490-B453DE346359}"/>
              </a:ext>
            </a:extLst>
          </p:cNvPr>
          <p:cNvSpPr>
            <a:spLocks noGrp="1"/>
          </p:cNvSpPr>
          <p:nvPr>
            <p:ph idx="1"/>
          </p:nvPr>
        </p:nvSpPr>
        <p:spPr/>
        <p:txBody>
          <a:bodyPr/>
          <a:lstStyle/>
          <a:p>
            <a:pPr marL="0" indent="0">
              <a:buNone/>
            </a:pPr>
            <a:r>
              <a:rPr lang="en-US" dirty="0"/>
              <a:t>Attributes (variables):</a:t>
            </a:r>
          </a:p>
          <a:p>
            <a:pPr lvl="1"/>
            <a:r>
              <a:rPr lang="en-US" sz="2600" dirty="0"/>
              <a:t>Economy: Logged GDP per capita</a:t>
            </a:r>
          </a:p>
          <a:p>
            <a:pPr lvl="1"/>
            <a:r>
              <a:rPr lang="en-US" sz="2600" dirty="0"/>
              <a:t>Health: Life Expectancy</a:t>
            </a:r>
          </a:p>
          <a:p>
            <a:pPr lvl="1"/>
            <a:r>
              <a:rPr lang="en-US" sz="2600" dirty="0"/>
              <a:t>Family: Social support (from 0 to 1)</a:t>
            </a:r>
          </a:p>
          <a:p>
            <a:pPr lvl="1"/>
            <a:r>
              <a:rPr lang="en-US" sz="2600" dirty="0"/>
              <a:t>Freedom: to make life choices (from 0 to 1)</a:t>
            </a:r>
          </a:p>
          <a:p>
            <a:pPr lvl="1"/>
            <a:r>
              <a:rPr lang="en-US" sz="2600" dirty="0"/>
              <a:t>Trust: Corruption Perception (from 0 to 1)</a:t>
            </a:r>
          </a:p>
          <a:p>
            <a:pPr lvl="1"/>
            <a:r>
              <a:rPr lang="en-US" sz="2600" dirty="0"/>
              <a:t>Generosity (from -1 to 1)</a:t>
            </a:r>
          </a:p>
          <a:p>
            <a:pPr lvl="1"/>
            <a:r>
              <a:rPr lang="en-US" sz="2600" dirty="0"/>
              <a:t>Happiness Score (0 to 10)</a:t>
            </a:r>
          </a:p>
          <a:p>
            <a:pPr lvl="1"/>
            <a:r>
              <a:rPr lang="en-US" sz="2600" dirty="0"/>
              <a:t>Happy (0,1)</a:t>
            </a:r>
          </a:p>
        </p:txBody>
      </p:sp>
    </p:spTree>
    <p:extLst>
      <p:ext uri="{BB962C8B-B14F-4D97-AF65-F5344CB8AC3E}">
        <p14:creationId xmlns:p14="http://schemas.microsoft.com/office/powerpoint/2010/main" val="2907970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DB7A-B251-1CCD-259D-E8591B645DB0}"/>
              </a:ext>
            </a:extLst>
          </p:cNvPr>
          <p:cNvSpPr>
            <a:spLocks noGrp="1"/>
          </p:cNvSpPr>
          <p:nvPr>
            <p:ph type="title"/>
          </p:nvPr>
        </p:nvSpPr>
        <p:spPr/>
        <p:txBody>
          <a:bodyPr>
            <a:normAutofit/>
          </a:bodyPr>
          <a:lstStyle/>
          <a:p>
            <a:r>
              <a:rPr lang="en-US" dirty="0"/>
              <a:t>INTRODUCTION: The scientific goals</a:t>
            </a:r>
            <a:endParaRPr lang="en-SA" dirty="0"/>
          </a:p>
        </p:txBody>
      </p:sp>
      <p:sp>
        <p:nvSpPr>
          <p:cNvPr id="3" name="Content Placeholder 2">
            <a:extLst>
              <a:ext uri="{FF2B5EF4-FFF2-40B4-BE49-F238E27FC236}">
                <a16:creationId xmlns:a16="http://schemas.microsoft.com/office/drawing/2014/main" id="{249D0F41-50E0-2CF3-25CF-87F525137CC9}"/>
              </a:ext>
            </a:extLst>
          </p:cNvPr>
          <p:cNvSpPr>
            <a:spLocks noGrp="1"/>
          </p:cNvSpPr>
          <p:nvPr>
            <p:ph idx="1"/>
          </p:nvPr>
        </p:nvSpPr>
        <p:spPr>
          <a:xfrm>
            <a:off x="228600" y="1341120"/>
            <a:ext cx="11861799" cy="4907280"/>
          </a:xfrm>
        </p:spPr>
        <p:txBody>
          <a:bodyPr/>
          <a:lstStyle/>
          <a:p>
            <a:r>
              <a:rPr lang="en-US" dirty="0"/>
              <a:t>Explore the dataset across the years and regions, and if COVID-19 left an effect on world's happiness.</a:t>
            </a:r>
          </a:p>
          <a:p>
            <a:endParaRPr lang="en-US" sz="2000" dirty="0"/>
          </a:p>
          <a:p>
            <a:r>
              <a:rPr lang="en-US" dirty="0"/>
              <a:t>investigate the collinearity between factors.</a:t>
            </a:r>
          </a:p>
          <a:p>
            <a:endParaRPr lang="en-US" sz="2000" dirty="0"/>
          </a:p>
          <a:p>
            <a:r>
              <a:rPr lang="en-US" dirty="0"/>
              <a:t>Create a model from year 2021 data.</a:t>
            </a:r>
          </a:p>
          <a:p>
            <a:endParaRPr lang="en-US" sz="2000" dirty="0"/>
          </a:p>
          <a:p>
            <a:r>
              <a:rPr lang="en-US" dirty="0"/>
              <a:t>Simple prediction for happy and not-happy countries (logistic regression).</a:t>
            </a:r>
          </a:p>
        </p:txBody>
      </p:sp>
    </p:spTree>
    <p:extLst>
      <p:ext uri="{BB962C8B-B14F-4D97-AF65-F5344CB8AC3E}">
        <p14:creationId xmlns:p14="http://schemas.microsoft.com/office/powerpoint/2010/main" val="316400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1B9E6-9422-3E2D-8193-16DB054CCFA5}"/>
              </a:ext>
            </a:extLst>
          </p:cNvPr>
          <p:cNvSpPr>
            <a:spLocks noGrp="1"/>
          </p:cNvSpPr>
          <p:nvPr>
            <p:ph type="title"/>
          </p:nvPr>
        </p:nvSpPr>
        <p:spPr/>
        <p:txBody>
          <a:bodyPr/>
          <a:lstStyle/>
          <a:p>
            <a:r>
              <a:rPr lang="en-US" dirty="0"/>
              <a:t>Exploring data</a:t>
            </a:r>
            <a:endParaRPr lang="en-SA" dirty="0"/>
          </a:p>
        </p:txBody>
      </p:sp>
      <p:sp>
        <p:nvSpPr>
          <p:cNvPr id="4" name="TextBox 3">
            <a:extLst>
              <a:ext uri="{FF2B5EF4-FFF2-40B4-BE49-F238E27FC236}">
                <a16:creationId xmlns:a16="http://schemas.microsoft.com/office/drawing/2014/main" id="{9360B434-B66D-E44F-CD6A-BD8180DAC72E}"/>
              </a:ext>
            </a:extLst>
          </p:cNvPr>
          <p:cNvSpPr txBox="1"/>
          <p:nvPr/>
        </p:nvSpPr>
        <p:spPr>
          <a:xfrm>
            <a:off x="524931" y="983914"/>
            <a:ext cx="9347202" cy="4779129"/>
          </a:xfrm>
          <a:prstGeom prst="rect">
            <a:avLst/>
          </a:prstGeom>
          <a:noFill/>
        </p:spPr>
        <p:txBody>
          <a:bodyPr wrap="square">
            <a:spAutoFit/>
          </a:bodyPr>
          <a:lstStyle/>
          <a:p>
            <a:pPr>
              <a:spcAft>
                <a:spcPts val="1200"/>
              </a:spcAft>
            </a:pPr>
            <a:r>
              <a:rPr lang="en-SA" sz="2800" dirty="0"/>
              <a:t>﻿	Top countries happiness scores:</a:t>
            </a:r>
          </a:p>
          <a:p>
            <a:pPr>
              <a:lnSpc>
                <a:spcPct val="120000"/>
              </a:lnSpc>
            </a:pPr>
            <a:r>
              <a:rPr lang="en-SA" sz="2800" dirty="0"/>
              <a:t>Year 2015: 	1- Switzerland	7.587,		2- Iceland 		7.561</a:t>
            </a:r>
          </a:p>
          <a:p>
            <a:pPr>
              <a:lnSpc>
                <a:spcPct val="120000"/>
              </a:lnSpc>
            </a:pPr>
            <a:r>
              <a:rPr lang="en-US" sz="2800" dirty="0"/>
              <a:t>Year 2016: 	1- </a:t>
            </a:r>
            <a:r>
              <a:rPr lang="en-SA" sz="2800" dirty="0"/>
              <a:t>Denmark 		7.526,		2- Switzerland	7.509</a:t>
            </a:r>
          </a:p>
          <a:p>
            <a:pPr>
              <a:lnSpc>
                <a:spcPct val="120000"/>
              </a:lnSpc>
            </a:pPr>
            <a:r>
              <a:rPr lang="en-US" sz="2800" dirty="0"/>
              <a:t>Year 2017: 	1- </a:t>
            </a:r>
            <a:r>
              <a:rPr lang="en-SA" sz="2800" dirty="0"/>
              <a:t>Norway 		7.537,		2- Denmark 		7.522</a:t>
            </a:r>
          </a:p>
          <a:p>
            <a:pPr>
              <a:lnSpc>
                <a:spcPct val="120000"/>
              </a:lnSpc>
            </a:pPr>
            <a:r>
              <a:rPr lang="en-US" sz="2800" dirty="0"/>
              <a:t>Year 2018: 	1- </a:t>
            </a:r>
            <a:r>
              <a:rPr lang="en-SA" sz="2800" dirty="0"/>
              <a:t>Finland		7.632,		2- Norway 		7.594</a:t>
            </a:r>
          </a:p>
          <a:p>
            <a:pPr>
              <a:lnSpc>
                <a:spcPct val="120000"/>
              </a:lnSpc>
            </a:pPr>
            <a:r>
              <a:rPr lang="en-US" sz="2800" dirty="0"/>
              <a:t>Year 2019: 	1- </a:t>
            </a:r>
            <a:r>
              <a:rPr lang="en-SA" sz="2800" dirty="0"/>
              <a:t>Finland 		7.769,		2- Denmark 		7.600</a:t>
            </a:r>
          </a:p>
          <a:p>
            <a:pPr>
              <a:lnSpc>
                <a:spcPct val="120000"/>
              </a:lnSpc>
            </a:pPr>
            <a:r>
              <a:rPr lang="en-US" sz="2800" dirty="0"/>
              <a:t>Year 2020: 	1- </a:t>
            </a:r>
            <a:r>
              <a:rPr lang="en-SA" sz="2800" dirty="0"/>
              <a:t>Finland 		7.809,		2- Denmark 		7.646</a:t>
            </a:r>
          </a:p>
          <a:p>
            <a:pPr>
              <a:lnSpc>
                <a:spcPct val="120000"/>
              </a:lnSpc>
            </a:pPr>
            <a:r>
              <a:rPr lang="en-US" sz="2800" dirty="0"/>
              <a:t>Year 2021: 	1- </a:t>
            </a:r>
            <a:r>
              <a:rPr lang="en-SA" sz="2800" dirty="0"/>
              <a:t>Finland 		7.842,		2- Denmark 		7.620</a:t>
            </a:r>
          </a:p>
          <a:p>
            <a:pPr>
              <a:lnSpc>
                <a:spcPct val="120000"/>
              </a:lnSpc>
            </a:pPr>
            <a:r>
              <a:rPr lang="en-US" sz="2800" dirty="0"/>
              <a:t>Year 2022: 	1- </a:t>
            </a:r>
            <a:r>
              <a:rPr lang="en-SA" sz="2800" dirty="0"/>
              <a:t>Finland 		7.821,		2- Denmark 		7.636</a:t>
            </a:r>
          </a:p>
        </p:txBody>
      </p:sp>
    </p:spTree>
    <p:extLst>
      <p:ext uri="{BB962C8B-B14F-4D97-AF65-F5344CB8AC3E}">
        <p14:creationId xmlns:p14="http://schemas.microsoft.com/office/powerpoint/2010/main" val="3915423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1B9E6-9422-3E2D-8193-16DB054CCFA5}"/>
              </a:ext>
            </a:extLst>
          </p:cNvPr>
          <p:cNvSpPr>
            <a:spLocks noGrp="1"/>
          </p:cNvSpPr>
          <p:nvPr>
            <p:ph type="title"/>
          </p:nvPr>
        </p:nvSpPr>
        <p:spPr/>
        <p:txBody>
          <a:bodyPr/>
          <a:lstStyle/>
          <a:p>
            <a:r>
              <a:rPr lang="en-US" dirty="0"/>
              <a:t>Exploring data</a:t>
            </a:r>
            <a:endParaRPr lang="en-SA" dirty="0"/>
          </a:p>
        </p:txBody>
      </p:sp>
      <p:sp>
        <p:nvSpPr>
          <p:cNvPr id="4" name="TextBox 3">
            <a:extLst>
              <a:ext uri="{FF2B5EF4-FFF2-40B4-BE49-F238E27FC236}">
                <a16:creationId xmlns:a16="http://schemas.microsoft.com/office/drawing/2014/main" id="{9360B434-B66D-E44F-CD6A-BD8180DAC72E}"/>
              </a:ext>
            </a:extLst>
          </p:cNvPr>
          <p:cNvSpPr txBox="1"/>
          <p:nvPr/>
        </p:nvSpPr>
        <p:spPr>
          <a:xfrm>
            <a:off x="524931" y="983914"/>
            <a:ext cx="10735736" cy="4779129"/>
          </a:xfrm>
          <a:prstGeom prst="rect">
            <a:avLst/>
          </a:prstGeom>
          <a:noFill/>
        </p:spPr>
        <p:txBody>
          <a:bodyPr wrap="square">
            <a:spAutoFit/>
          </a:bodyPr>
          <a:lstStyle/>
          <a:p>
            <a:pPr>
              <a:spcAft>
                <a:spcPts val="1200"/>
              </a:spcAft>
            </a:pPr>
            <a:r>
              <a:rPr lang="en-SA" sz="2800" dirty="0"/>
              <a:t>﻿	Lower countries happiness scores:</a:t>
            </a:r>
          </a:p>
          <a:p>
            <a:pPr>
              <a:lnSpc>
                <a:spcPct val="120000"/>
              </a:lnSpc>
            </a:pPr>
            <a:r>
              <a:rPr lang="en-US" sz="2800" dirty="0"/>
              <a:t>Year 2015: 1- Togo 					2.839,		2- Burundi 			2.905,</a:t>
            </a:r>
          </a:p>
          <a:p>
            <a:pPr>
              <a:lnSpc>
                <a:spcPct val="120000"/>
              </a:lnSpc>
            </a:pPr>
            <a:r>
              <a:rPr lang="en-US" sz="2800" dirty="0"/>
              <a:t>Year 2016: 1- Burundi 				2.905,		2- Syria 				3.069,</a:t>
            </a:r>
          </a:p>
          <a:p>
            <a:pPr>
              <a:lnSpc>
                <a:spcPct val="120000"/>
              </a:lnSpc>
            </a:pPr>
            <a:r>
              <a:rPr lang="en-US" sz="2800" dirty="0"/>
              <a:t>Year 2017: 1- Central African		2.693,		2- Burundi 			2.905,</a:t>
            </a:r>
          </a:p>
          <a:p>
            <a:pPr>
              <a:lnSpc>
                <a:spcPct val="120000"/>
              </a:lnSpc>
            </a:pPr>
            <a:r>
              <a:rPr lang="en-US" sz="2800" dirty="0"/>
              <a:t>Year 2018: 1- Burundi 				2.905,		2- Central African	3.083,</a:t>
            </a:r>
          </a:p>
          <a:p>
            <a:pPr>
              <a:lnSpc>
                <a:spcPct val="120000"/>
              </a:lnSpc>
            </a:pPr>
            <a:r>
              <a:rPr lang="en-US" sz="2800" dirty="0"/>
              <a:t>Year 2019: 1- South Sudan 		2.853,		2- Central African	3.083,</a:t>
            </a:r>
          </a:p>
          <a:p>
            <a:pPr>
              <a:lnSpc>
                <a:spcPct val="120000"/>
              </a:lnSpc>
            </a:pPr>
            <a:r>
              <a:rPr lang="en-US" sz="2800" dirty="0"/>
              <a:t>Year 2020: 1- Afghanistan		2.567,		2- South Sudan 		2.817,</a:t>
            </a:r>
          </a:p>
          <a:p>
            <a:pPr>
              <a:lnSpc>
                <a:spcPct val="120000"/>
              </a:lnSpc>
            </a:pPr>
            <a:r>
              <a:rPr lang="en-US" sz="2800" dirty="0"/>
              <a:t>Year 2021: 1- Afghanistan 		2.523,		2- Zimbabwe 		3.145,</a:t>
            </a:r>
          </a:p>
          <a:p>
            <a:pPr>
              <a:lnSpc>
                <a:spcPct val="120000"/>
              </a:lnSpc>
            </a:pPr>
            <a:r>
              <a:rPr lang="en-US" sz="2800" dirty="0"/>
              <a:t>Year 2022: 1- Afghanistan 		2.404,		2- Lebanon 			2.955,</a:t>
            </a:r>
            <a:endParaRPr lang="en-SA" sz="2800" dirty="0"/>
          </a:p>
        </p:txBody>
      </p:sp>
      <p:sp>
        <p:nvSpPr>
          <p:cNvPr id="5" name="TextBox 4">
            <a:extLst>
              <a:ext uri="{FF2B5EF4-FFF2-40B4-BE49-F238E27FC236}">
                <a16:creationId xmlns:a16="http://schemas.microsoft.com/office/drawing/2014/main" id="{883A3373-7C20-53A0-6831-B075FF5430A1}"/>
              </a:ext>
            </a:extLst>
          </p:cNvPr>
          <p:cNvSpPr txBox="1"/>
          <p:nvPr/>
        </p:nvSpPr>
        <p:spPr>
          <a:xfrm>
            <a:off x="10905067" y="12716933"/>
            <a:ext cx="184731" cy="369332"/>
          </a:xfrm>
          <a:prstGeom prst="rect">
            <a:avLst/>
          </a:prstGeom>
          <a:noFill/>
        </p:spPr>
        <p:txBody>
          <a:bodyPr wrap="none" rtlCol="0">
            <a:spAutoFit/>
          </a:bodyPr>
          <a:lstStyle/>
          <a:p>
            <a:endParaRPr lang="en-SA" dirty="0"/>
          </a:p>
        </p:txBody>
      </p:sp>
    </p:spTree>
    <p:extLst>
      <p:ext uri="{BB962C8B-B14F-4D97-AF65-F5344CB8AC3E}">
        <p14:creationId xmlns:p14="http://schemas.microsoft.com/office/powerpoint/2010/main" val="3501414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74793-4F69-9397-0C0A-E23C6F285B14}"/>
              </a:ext>
            </a:extLst>
          </p:cNvPr>
          <p:cNvSpPr>
            <a:spLocks noGrp="1"/>
          </p:cNvSpPr>
          <p:nvPr>
            <p:ph type="title"/>
          </p:nvPr>
        </p:nvSpPr>
        <p:spPr/>
        <p:txBody>
          <a:bodyPr/>
          <a:lstStyle/>
          <a:p>
            <a:r>
              <a:rPr lang="en-US" dirty="0"/>
              <a:t>Exploring data</a:t>
            </a:r>
            <a:endParaRPr lang="en-SA" dirty="0"/>
          </a:p>
        </p:txBody>
      </p:sp>
      <p:pic>
        <p:nvPicPr>
          <p:cNvPr id="4" name="Picture 3">
            <a:extLst>
              <a:ext uri="{FF2B5EF4-FFF2-40B4-BE49-F238E27FC236}">
                <a16:creationId xmlns:a16="http://schemas.microsoft.com/office/drawing/2014/main" id="{E5F44BE4-5E75-E1C2-916D-76BAB4495A3B}"/>
              </a:ext>
            </a:extLst>
          </p:cNvPr>
          <p:cNvPicPr>
            <a:picLocks noChangeAspect="1"/>
          </p:cNvPicPr>
          <p:nvPr/>
        </p:nvPicPr>
        <p:blipFill rotWithShape="1">
          <a:blip r:embed="rId3"/>
          <a:srcRect r="4613"/>
          <a:stretch/>
        </p:blipFill>
        <p:spPr>
          <a:xfrm>
            <a:off x="118907" y="1794932"/>
            <a:ext cx="5904126" cy="3623733"/>
          </a:xfrm>
          <a:prstGeom prst="rect">
            <a:avLst/>
          </a:prstGeom>
        </p:spPr>
      </p:pic>
      <p:pic>
        <p:nvPicPr>
          <p:cNvPr id="5" name="Picture 4">
            <a:extLst>
              <a:ext uri="{FF2B5EF4-FFF2-40B4-BE49-F238E27FC236}">
                <a16:creationId xmlns:a16="http://schemas.microsoft.com/office/drawing/2014/main" id="{33E3C87F-E9F6-3218-4BC5-533510ED7027}"/>
              </a:ext>
            </a:extLst>
          </p:cNvPr>
          <p:cNvPicPr>
            <a:picLocks noChangeAspect="1"/>
          </p:cNvPicPr>
          <p:nvPr/>
        </p:nvPicPr>
        <p:blipFill rotWithShape="1">
          <a:blip r:embed="rId4"/>
          <a:srcRect l="604" r="4591"/>
          <a:stretch/>
        </p:blipFill>
        <p:spPr>
          <a:xfrm>
            <a:off x="6168969" y="1794932"/>
            <a:ext cx="5883673" cy="3623733"/>
          </a:xfrm>
          <a:prstGeom prst="rect">
            <a:avLst/>
          </a:prstGeom>
        </p:spPr>
      </p:pic>
    </p:spTree>
    <p:extLst>
      <p:ext uri="{BB962C8B-B14F-4D97-AF65-F5344CB8AC3E}">
        <p14:creationId xmlns:p14="http://schemas.microsoft.com/office/powerpoint/2010/main" val="360005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{0EFABDA0-2116-A848-9834-68C8C8B7CEC5}tf10001058</Template>
  <TotalTime>3171</TotalTime>
  <Words>1925</Words>
  <Application>Microsoft Macintosh PowerPoint</Application>
  <PresentationFormat>Widescreen</PresentationFormat>
  <Paragraphs>171</Paragraphs>
  <Slides>27</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ACADEMY ENGRAVED LET PLAIN:1.0</vt:lpstr>
      <vt:lpstr>Arial</vt:lpstr>
      <vt:lpstr>Calibri</vt:lpstr>
      <vt:lpstr>Calibri Light</vt:lpstr>
      <vt:lpstr>Cambria Math</vt:lpstr>
      <vt:lpstr>Courier New</vt:lpstr>
      <vt:lpstr>Times New Roman</vt:lpstr>
      <vt:lpstr>Celestial</vt:lpstr>
      <vt:lpstr>World Happiness</vt:lpstr>
      <vt:lpstr>Table of Contents</vt:lpstr>
      <vt:lpstr>INTRODUCTION</vt:lpstr>
      <vt:lpstr>INTRODUCTION: Data Description</vt:lpstr>
      <vt:lpstr>INTRODUCTION: Data Description</vt:lpstr>
      <vt:lpstr>INTRODUCTION: The scientific goals</vt:lpstr>
      <vt:lpstr>Exploring data</vt:lpstr>
      <vt:lpstr>Exploring data</vt:lpstr>
      <vt:lpstr>Exploring data</vt:lpstr>
      <vt:lpstr>Exploring data</vt:lpstr>
      <vt:lpstr>Exploring data</vt:lpstr>
      <vt:lpstr>Multi-Collinearity</vt:lpstr>
      <vt:lpstr>Multiple Linear Regression</vt:lpstr>
      <vt:lpstr>PowerPoint Presentation</vt:lpstr>
      <vt:lpstr>Multi-Collinearity</vt:lpstr>
      <vt:lpstr>Multiple Linear Regression</vt:lpstr>
      <vt:lpstr>Multiple Linear Regression</vt:lpstr>
      <vt:lpstr>Multiple Linear Regression</vt:lpstr>
      <vt:lpstr>Multiple Linear Regression</vt:lpstr>
      <vt:lpstr>Multiple Linear Regression</vt:lpstr>
      <vt:lpstr>Logistic Regression</vt:lpstr>
      <vt:lpstr>Logistic Regression</vt:lpstr>
      <vt:lpstr>Logistic Regression</vt:lpstr>
      <vt:lpstr>Logistic Regression</vt:lpstr>
      <vt:lpstr>Logistic Regression</vt:lpstr>
      <vt:lpstr>Discussion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Happiness</dc:title>
  <dc:creator>Microsoft Office User</dc:creator>
  <cp:lastModifiedBy>Microsoft Office User</cp:lastModifiedBy>
  <cp:revision>32</cp:revision>
  <dcterms:created xsi:type="dcterms:W3CDTF">2022-12-01T06:59:06Z</dcterms:created>
  <dcterms:modified xsi:type="dcterms:W3CDTF">2022-12-07T11:52:54Z</dcterms:modified>
</cp:coreProperties>
</file>